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455" r:id="rId2"/>
    <p:sldId id="390" r:id="rId3"/>
    <p:sldId id="320" r:id="rId4"/>
    <p:sldId id="459" r:id="rId5"/>
    <p:sldId id="383" r:id="rId6"/>
    <p:sldId id="460" r:id="rId7"/>
    <p:sldId id="384" r:id="rId8"/>
    <p:sldId id="461" r:id="rId9"/>
    <p:sldId id="385" r:id="rId10"/>
    <p:sldId id="462" r:id="rId11"/>
    <p:sldId id="386" r:id="rId12"/>
    <p:sldId id="391" r:id="rId13"/>
    <p:sldId id="439" r:id="rId14"/>
    <p:sldId id="382" r:id="rId15"/>
    <p:sldId id="393" r:id="rId16"/>
    <p:sldId id="332" r:id="rId17"/>
    <p:sldId id="333" r:id="rId18"/>
    <p:sldId id="337" r:id="rId19"/>
    <p:sldId id="338" r:id="rId20"/>
    <p:sldId id="457" r:id="rId21"/>
    <p:sldId id="458" r:id="rId22"/>
    <p:sldId id="341" r:id="rId23"/>
    <p:sldId id="395" r:id="rId24"/>
    <p:sldId id="396" r:id="rId25"/>
    <p:sldId id="398" r:id="rId26"/>
    <p:sldId id="397" r:id="rId27"/>
    <p:sldId id="399" r:id="rId28"/>
    <p:sldId id="400" r:id="rId29"/>
    <p:sldId id="401" r:id="rId30"/>
    <p:sldId id="421" r:id="rId31"/>
    <p:sldId id="420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40" r:id="rId48"/>
    <p:sldId id="444" r:id="rId49"/>
    <p:sldId id="348" r:id="rId50"/>
    <p:sldId id="349" r:id="rId51"/>
    <p:sldId id="422" r:id="rId52"/>
    <p:sldId id="423" r:id="rId53"/>
    <p:sldId id="424" r:id="rId54"/>
    <p:sldId id="431" r:id="rId55"/>
    <p:sldId id="432" r:id="rId56"/>
    <p:sldId id="427" r:id="rId57"/>
    <p:sldId id="428" r:id="rId58"/>
    <p:sldId id="429" r:id="rId59"/>
    <p:sldId id="430" r:id="rId60"/>
    <p:sldId id="433" r:id="rId61"/>
    <p:sldId id="434" r:id="rId62"/>
    <p:sldId id="357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9" r:id="rId71"/>
    <p:sldId id="370" r:id="rId72"/>
    <p:sldId id="371" r:id="rId73"/>
    <p:sldId id="449" r:id="rId74"/>
    <p:sldId id="368" r:id="rId75"/>
    <p:sldId id="446" r:id="rId76"/>
    <p:sldId id="456" r:id="rId77"/>
    <p:sldId id="448" r:id="rId78"/>
    <p:sldId id="376" r:id="rId79"/>
    <p:sldId id="443" r:id="rId80"/>
    <p:sldId id="378" r:id="rId81"/>
    <p:sldId id="436" r:id="rId82"/>
    <p:sldId id="437" r:id="rId83"/>
    <p:sldId id="450" r:id="rId84"/>
    <p:sldId id="451" r:id="rId85"/>
    <p:sldId id="464" r:id="rId86"/>
    <p:sldId id="463" r:id="rId87"/>
    <p:sldId id="325" r:id="rId88"/>
    <p:sldId id="453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12롯데마트드림Bold" charset="0"/>
                <a:ea typeface="12롯데마트드림Bold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12롯데마트드림Bold" charset="0"/>
                <a:ea typeface="12롯데마트드림Bold" charset="0"/>
              </a:defRPr>
            </a:lvl1pPr>
          </a:lstStyle>
          <a:p>
            <a:fld id="{047AA58B-EA04-C647-A1D5-51B5B822C13B}" type="datetimeFigureOut">
              <a:rPr kumimoji="1" lang="ko-KR" altLang="en-US" smtClean="0"/>
              <a:pPr/>
              <a:t>2019. 3. 6.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12롯데마트드림Bold" charset="0"/>
                <a:ea typeface="12롯데마트드림Bold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12롯데마트드림Bold" charset="0"/>
                <a:ea typeface="12롯데마트드림Bold" charset="0"/>
              </a:defRPr>
            </a:lvl1pPr>
          </a:lstStyle>
          <a:p>
            <a:fld id="{F1A95661-95DC-D94F-95C6-6F158E5DF623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4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1" i="0" kern="1200">
        <a:solidFill>
          <a:schemeClr val="tx1"/>
        </a:solidFill>
        <a:latin typeface="12롯데마트드림Bold" charset="0"/>
        <a:ea typeface="12롯데마트드림Bold" charset="0"/>
        <a:cs typeface="+mn-cs"/>
      </a:defRPr>
    </a:lvl1pPr>
    <a:lvl2pPr marL="457200" algn="l" defTabSz="914400" rtl="0" eaLnBrk="1" latinLnBrk="1" hangingPunct="1">
      <a:defRPr sz="1200" b="1" i="0" kern="1200">
        <a:solidFill>
          <a:schemeClr val="tx1"/>
        </a:solidFill>
        <a:latin typeface="12롯데마트드림Bold" charset="0"/>
        <a:ea typeface="12롯데마트드림Bold" charset="0"/>
        <a:cs typeface="+mn-cs"/>
      </a:defRPr>
    </a:lvl2pPr>
    <a:lvl3pPr marL="914400" algn="l" defTabSz="914400" rtl="0" eaLnBrk="1" latinLnBrk="1" hangingPunct="1">
      <a:defRPr sz="1200" b="1" i="0" kern="1200">
        <a:solidFill>
          <a:schemeClr val="tx1"/>
        </a:solidFill>
        <a:latin typeface="12롯데마트드림Bold" charset="0"/>
        <a:ea typeface="12롯데마트드림Bold" charset="0"/>
        <a:cs typeface="+mn-cs"/>
      </a:defRPr>
    </a:lvl3pPr>
    <a:lvl4pPr marL="1371600" algn="l" defTabSz="914400" rtl="0" eaLnBrk="1" latinLnBrk="1" hangingPunct="1">
      <a:defRPr sz="1200" b="1" i="0" kern="1200">
        <a:solidFill>
          <a:schemeClr val="tx1"/>
        </a:solidFill>
        <a:latin typeface="12롯데마트드림Bold" charset="0"/>
        <a:ea typeface="12롯데마트드림Bold" charset="0"/>
        <a:cs typeface="+mn-cs"/>
      </a:defRPr>
    </a:lvl4pPr>
    <a:lvl5pPr marL="1828800" algn="l" defTabSz="914400" rtl="0" eaLnBrk="1" latinLnBrk="1" hangingPunct="1">
      <a:defRPr sz="1200" b="1" i="0" kern="1200">
        <a:solidFill>
          <a:schemeClr val="tx1"/>
        </a:solidFill>
        <a:latin typeface="12롯데마트드림Bold" charset="0"/>
        <a:ea typeface="12롯데마트드림Bold" charset="0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6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 i="0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부제목 2">
            <a:extLst>
              <a:ext uri="{FF2B5EF4-FFF2-40B4-BE49-F238E27FC236}">
                <a16:creationId xmlns="" xmlns:a16="http://schemas.microsoft.com/office/drawing/2014/main" id="{D50450E6-F391-46E8-877D-478B4068F252}"/>
              </a:ext>
            </a:extLst>
          </p:cNvPr>
          <p:cNvSpPr txBox="1">
            <a:spLocks/>
          </p:cNvSpPr>
          <p:nvPr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투빅스 </a:t>
            </a:r>
            <a:r>
              <a:rPr lang="en-US" altLang="ko-KR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11</a:t>
            </a:r>
            <a:r>
              <a:rPr lang="ko-KR" altLang="en-US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기 정규과정</a:t>
            </a:r>
            <a:endParaRPr lang="ko-KR" altLang="en-US" sz="1400" b="1" i="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charset="0"/>
              <a:ea typeface="12롯데마트드림Bold" panose="020206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 userDrawn="1"/>
        </p:nvSpPr>
        <p:spPr>
          <a:xfrm>
            <a:off x="2676525" y="759278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0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01. </a:t>
            </a:r>
            <a:r>
              <a:rPr kumimoji="1" lang="ko-KR" altLang="en-US" b="1" i="0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i="0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Intro</a:t>
            </a:r>
          </a:p>
          <a:p>
            <a:endParaRPr kumimoji="1" lang="ko-KR" altLang="en-US" b="1" i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" name="텍스트 상자 2"/>
          <p:cNvSpPr txBox="1"/>
          <p:nvPr userDrawn="1"/>
        </p:nvSpPr>
        <p:spPr>
          <a:xfrm>
            <a:off x="10099100" y="359879"/>
            <a:ext cx="200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i="0" dirty="0" smtClean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Conv-Net</a:t>
            </a:r>
            <a:endParaRPr kumimoji="1" lang="ko-KR" altLang="en-US" sz="1400" b="1" i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03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 i="0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 userDrawn="1"/>
        </p:nvSpPr>
        <p:spPr>
          <a:xfrm>
            <a:off x="2676525" y="759278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0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02. Layers in CNN</a:t>
            </a:r>
            <a:endParaRPr kumimoji="1" lang="en-US" altLang="ko-KR" b="1" i="0" baseline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  <a:p>
            <a:endParaRPr kumimoji="1" lang="ko-KR" altLang="en-US" b="1" i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D50450E6-F391-46E8-877D-478B4068F252}"/>
              </a:ext>
            </a:extLst>
          </p:cNvPr>
          <p:cNvSpPr txBox="1">
            <a:spLocks/>
          </p:cNvSpPr>
          <p:nvPr userDrawn="1"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투빅스 </a:t>
            </a:r>
            <a:r>
              <a:rPr lang="en-US" altLang="ko-KR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11</a:t>
            </a:r>
            <a:r>
              <a:rPr lang="ko-KR" altLang="en-US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기 정규과정</a:t>
            </a:r>
            <a:endParaRPr lang="ko-KR" altLang="en-US" sz="1400" b="1" i="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charset="0"/>
              <a:ea typeface="12롯데마트드림Bold" panose="02020603020101020101" pitchFamily="18" charset="-127"/>
            </a:endParaRPr>
          </a:p>
        </p:txBody>
      </p:sp>
      <p:sp>
        <p:nvSpPr>
          <p:cNvPr id="9" name="텍스트 상자 8"/>
          <p:cNvSpPr txBox="1"/>
          <p:nvPr userDrawn="1"/>
        </p:nvSpPr>
        <p:spPr>
          <a:xfrm>
            <a:off x="10099100" y="359879"/>
            <a:ext cx="200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i="0" dirty="0" smtClean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Conv-Net</a:t>
            </a:r>
            <a:endParaRPr kumimoji="1" lang="ko-KR" altLang="en-US" sz="1400" b="1" i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78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 i="0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 userDrawn="1"/>
        </p:nvSpPr>
        <p:spPr>
          <a:xfrm>
            <a:off x="2676525" y="759278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0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03. Convolution</a:t>
            </a:r>
            <a:endParaRPr kumimoji="1" lang="en-US" altLang="ko-KR" b="1" i="0" baseline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  <a:p>
            <a:endParaRPr kumimoji="1" lang="ko-KR" altLang="en-US" b="1" i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D50450E6-F391-46E8-877D-478B4068F252}"/>
              </a:ext>
            </a:extLst>
          </p:cNvPr>
          <p:cNvSpPr txBox="1">
            <a:spLocks/>
          </p:cNvSpPr>
          <p:nvPr userDrawn="1"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투빅스 </a:t>
            </a:r>
            <a:r>
              <a:rPr lang="en-US" altLang="ko-KR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11</a:t>
            </a:r>
            <a:r>
              <a:rPr lang="ko-KR" altLang="en-US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기 정규과정</a:t>
            </a:r>
            <a:endParaRPr lang="ko-KR" altLang="en-US" sz="1400" b="1" i="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charset="0"/>
              <a:ea typeface="12롯데마트드림Bold" panose="02020603020101020101" pitchFamily="18" charset="-127"/>
            </a:endParaRPr>
          </a:p>
        </p:txBody>
      </p:sp>
      <p:sp>
        <p:nvSpPr>
          <p:cNvPr id="9" name="텍스트 상자 8"/>
          <p:cNvSpPr txBox="1"/>
          <p:nvPr userDrawn="1"/>
        </p:nvSpPr>
        <p:spPr>
          <a:xfrm>
            <a:off x="10099100" y="359879"/>
            <a:ext cx="200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i="0" dirty="0" smtClean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Conv-Net</a:t>
            </a:r>
            <a:endParaRPr kumimoji="1" lang="ko-KR" altLang="en-US" sz="1400" b="1" i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552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 i="0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 userDrawn="1"/>
        </p:nvSpPr>
        <p:spPr>
          <a:xfrm>
            <a:off x="2676525" y="759278"/>
            <a:ext cx="683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0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04. Sub-Sampling</a:t>
            </a:r>
            <a:endParaRPr kumimoji="1" lang="ko-KR" altLang="en-US" b="1" i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D50450E6-F391-46E8-877D-478B4068F252}"/>
              </a:ext>
            </a:extLst>
          </p:cNvPr>
          <p:cNvSpPr txBox="1">
            <a:spLocks/>
          </p:cNvSpPr>
          <p:nvPr userDrawn="1"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투빅스 </a:t>
            </a:r>
            <a:r>
              <a:rPr lang="en-US" altLang="ko-KR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11</a:t>
            </a:r>
            <a:r>
              <a:rPr lang="ko-KR" altLang="en-US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기 정규과정</a:t>
            </a:r>
            <a:endParaRPr lang="ko-KR" altLang="en-US" sz="1400" b="1" i="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charset="0"/>
              <a:ea typeface="12롯데마트드림Bold" panose="02020603020101020101" pitchFamily="18" charset="-127"/>
            </a:endParaRPr>
          </a:p>
        </p:txBody>
      </p:sp>
      <p:sp>
        <p:nvSpPr>
          <p:cNvPr id="9" name="텍스트 상자 8"/>
          <p:cNvSpPr txBox="1"/>
          <p:nvPr userDrawn="1"/>
        </p:nvSpPr>
        <p:spPr>
          <a:xfrm>
            <a:off x="10099100" y="359879"/>
            <a:ext cx="200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i="0" dirty="0" smtClean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Conv-Net</a:t>
            </a:r>
            <a:endParaRPr kumimoji="1" lang="ko-KR" altLang="en-US" sz="1400" b="1" i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 i="0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 userDrawn="1"/>
        </p:nvSpPr>
        <p:spPr>
          <a:xfrm>
            <a:off x="2676525" y="759278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0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05. Summary</a:t>
            </a:r>
            <a:endParaRPr kumimoji="1" lang="en-US" altLang="ko-KR" b="1" i="0" baseline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  <a:p>
            <a:endParaRPr kumimoji="1" lang="ko-KR" altLang="en-US" b="1" i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D50450E6-F391-46E8-877D-478B4068F252}"/>
              </a:ext>
            </a:extLst>
          </p:cNvPr>
          <p:cNvSpPr txBox="1">
            <a:spLocks/>
          </p:cNvSpPr>
          <p:nvPr userDrawn="1"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투빅스 </a:t>
            </a:r>
            <a:r>
              <a:rPr lang="en-US" altLang="ko-KR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11</a:t>
            </a:r>
            <a:r>
              <a:rPr lang="ko-KR" altLang="en-US" sz="1400" b="1" i="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charset="0"/>
                <a:ea typeface="12롯데마트드림Bold" panose="02020603020101020101" pitchFamily="18" charset="-127"/>
              </a:rPr>
              <a:t>기 정규과정</a:t>
            </a:r>
            <a:endParaRPr lang="ko-KR" altLang="en-US" sz="1400" b="1" i="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charset="0"/>
              <a:ea typeface="12롯데마트드림Bold" panose="02020603020101020101" pitchFamily="18" charset="-127"/>
            </a:endParaRPr>
          </a:p>
        </p:txBody>
      </p:sp>
      <p:sp>
        <p:nvSpPr>
          <p:cNvPr id="9" name="텍스트 상자 8"/>
          <p:cNvSpPr txBox="1"/>
          <p:nvPr userDrawn="1"/>
        </p:nvSpPr>
        <p:spPr>
          <a:xfrm>
            <a:off x="10099100" y="359879"/>
            <a:ext cx="200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i="0" dirty="0" smtClean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Conv-Net</a:t>
            </a:r>
            <a:endParaRPr kumimoji="1" lang="ko-KR" altLang="en-US" sz="1400" b="1" i="0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6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BD33A5-F419-4AAE-BBDC-57F3B67C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3FEEEA0-4B8E-4A78-A38B-D7152C0D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2019. 3. 6.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EF912C5-9EB2-421E-A0DB-7D78ED5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2CF3C08-B896-4F07-9A89-BD8F47B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AAA44A76-8A39-4634-88B8-87B2DD9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1D3268A-0AE4-44DD-AD54-3CA2698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515A97-CC34-4E90-958D-52DB2596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12롯데마트드림Bold" charset="0"/>
                <a:ea typeface="12롯데마트드림Bold" charset="0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2019. 3. 6.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06D1451-32A1-4A79-919E-BB284D31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12롯데마트드림Bold" charset="0"/>
                <a:ea typeface="12롯데마트드림Bold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1119B9-5719-4B96-AA53-B04748B2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12롯데마트드림Bold" charset="0"/>
                <a:ea typeface="12롯데마트드림Bold" charset="0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7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73" r:id="rId4"/>
    <p:sldLayoutId id="2147483674" r:id="rId5"/>
    <p:sldLayoutId id="2147483675" r:id="rId6"/>
    <p:sldLayoutId id="2147483654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12롯데마트드림Bold" charset="0"/>
          <a:ea typeface="12롯데마트드림Bold" charset="0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12롯데마트드림Bold" charset="0"/>
          <a:ea typeface="12롯데마트드림Bold" charset="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12롯데마트드림Bold" charset="0"/>
          <a:ea typeface="12롯데마트드림Bold" charset="0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12롯데마트드림Bold" charset="0"/>
          <a:ea typeface="12롯데마트드림Bold" charset="0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12롯데마트드림Bold" charset="0"/>
          <a:ea typeface="12롯데마트드림Bold" charset="0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12롯데마트드림Bold" charset="0"/>
          <a:ea typeface="12롯데마트드림Bold" charset="0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s.stanford.edu/people/karpathy/convnetjs/demo/cifar10.html" TargetMode="External"/><Relationship Id="rId3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>
            <a:extLst>
              <a:ext uri="{FF2B5EF4-FFF2-40B4-BE49-F238E27FC236}">
                <a16:creationId xmlns="" xmlns:a16="http://schemas.microsoft.com/office/drawing/2014/main" id="{DD2D04DD-B48F-47FF-B359-2041B59CE40A}"/>
              </a:ext>
            </a:extLst>
          </p:cNvPr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945" y="3024871"/>
            <a:ext cx="11384111" cy="4580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Convolutional Neural Networks</a:t>
            </a:r>
            <a:endParaRPr lang="ko-KR" altLang="en-US" sz="2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01232C0-EC63-4E2E-BEBC-45D07FE4FBF1}"/>
              </a:ext>
            </a:extLst>
          </p:cNvPr>
          <p:cNvSpPr/>
          <p:nvPr userDrawn="1"/>
        </p:nvSpPr>
        <p:spPr>
          <a:xfrm>
            <a:off x="5107350" y="718517"/>
            <a:ext cx="197730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4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ToBig’s</a:t>
            </a:r>
            <a:r>
              <a:rPr lang="ko-KR" altLang="en-US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10</a:t>
            </a:r>
            <a:r>
              <a:rPr lang="ko-KR" altLang="en-US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 박성진</a:t>
            </a:r>
            <a:endParaRPr lang="en-US" altLang="ko-KR" sz="1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FA8ACD93-A865-487D-81D9-7DE7E22E46EB}"/>
              </a:ext>
            </a:extLst>
          </p:cNvPr>
          <p:cNvCxnSpPr>
            <a:cxnSpLocks/>
          </p:cNvCxnSpPr>
          <p:nvPr userDrawn="1"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D350F34-097E-4727-B61F-E8609F792A6C}"/>
              </a:ext>
            </a:extLst>
          </p:cNvPr>
          <p:cNvSpPr/>
          <p:nvPr userDrawn="1"/>
        </p:nvSpPr>
        <p:spPr>
          <a:xfrm>
            <a:off x="5107350" y="345726"/>
            <a:ext cx="19773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투빅스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11</a:t>
            </a: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 정규과정</a:t>
            </a:r>
            <a:endParaRPr lang="en-US" altLang="ko-KR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887338"/>
            <a:ext cx="9531350" cy="451856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Intro -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Applications of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586074"/>
            <a:ext cx="12192000" cy="4165600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4000" b="1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229337" y="3401549"/>
            <a:ext cx="634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bg1"/>
                </a:solidFill>
              </a:rPr>
              <a:t>Real Time Pose Estimation</a:t>
            </a:r>
            <a:endParaRPr kumimoji="1"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8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828800"/>
            <a:ext cx="8841921" cy="48006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Intro -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Applications of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9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828800"/>
            <a:ext cx="8841921" cy="4800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50" y="2382638"/>
            <a:ext cx="12172950" cy="304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b="1" dirty="0">
                <a:latin typeface="12롯데마트드림Bold" charset="0"/>
                <a:ea typeface="12롯데마트드림Bold" charset="0"/>
              </a:rPr>
              <a:t>Don’t shut down your brain</a:t>
            </a:r>
            <a:endParaRPr kumimoji="1" lang="ko-KR" altLang="en-US" sz="4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Intro -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Applications of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5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=""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=""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Intro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=""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02</a:t>
                </a:r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Layers in CNN</a:t>
                </a:r>
                <a:endParaRPr lang="ko-KR" altLang="en-US" sz="2400" b="1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=""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Convolution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=""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Sub-Sampling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=""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Summary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484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623867"/>
            <a:ext cx="10426700" cy="4107196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134474" y="1169897"/>
            <a:ext cx="9991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Layers in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092200" y="54483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This is Pretty much </a:t>
            </a:r>
            <a:r>
              <a:rPr kumimoji="1"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everything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about the convolutional neural network</a:t>
            </a:r>
            <a:endParaRPr kumimoji="1" lang="ko-KR" altLang="en-US" sz="2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092200" y="59182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solidFill>
                  <a:srgbClr val="00B0F0"/>
                </a:solidFill>
                <a:latin typeface="12롯데마트드림Bold" charset="0"/>
                <a:ea typeface="12롯데마트드림Bold" charset="0"/>
              </a:rPr>
              <a:t>Convolution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+ </a:t>
            </a:r>
            <a:r>
              <a:rPr kumimoji="1" lang="en-US" altLang="ko-KR" sz="2000" b="1" dirty="0">
                <a:solidFill>
                  <a:srgbClr val="FFC000"/>
                </a:solidFill>
                <a:latin typeface="12롯데마트드림Bold" charset="0"/>
                <a:ea typeface="12롯데마트드림Bold" charset="0"/>
              </a:rPr>
              <a:t>Subsampling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+ </a:t>
            </a:r>
            <a:r>
              <a:rPr kumimoji="1" lang="en-US" altLang="ko-KR" sz="2000" b="1" dirty="0">
                <a:solidFill>
                  <a:srgbClr val="00B050"/>
                </a:solidFill>
                <a:latin typeface="12롯데마트드림Bold" charset="0"/>
                <a:ea typeface="12롯데마트드림Bold" charset="0"/>
              </a:rPr>
              <a:t>Full Connection</a:t>
            </a:r>
            <a:endParaRPr kumimoji="1" lang="ko-KR" altLang="en-US" sz="2000" b="1" dirty="0">
              <a:solidFill>
                <a:srgbClr val="00B050"/>
              </a:solidFill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623867"/>
            <a:ext cx="10426700" cy="4107196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1092200" y="54483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This is Pretty much </a:t>
            </a:r>
            <a:r>
              <a:rPr kumimoji="1"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everything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about the convolutional neural network</a:t>
            </a:r>
            <a:endParaRPr kumimoji="1" lang="ko-KR" altLang="en-US" sz="2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092200" y="59182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Convolution + Subsampling + Full Connection</a:t>
            </a:r>
            <a:endParaRPr kumimoji="1" lang="ko-KR" altLang="en-US" sz="2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586074"/>
            <a:ext cx="12192000" cy="4165600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So</a:t>
            </a:r>
            <a:r>
              <a:rPr kumimoji="1" lang="ko-KR" altLang="en-US" sz="4000" b="1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how</a:t>
            </a:r>
            <a:r>
              <a:rPr kumimoji="1" lang="ko-KR" altLang="en-US" sz="4000" b="1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does</a:t>
            </a:r>
            <a:r>
              <a:rPr kumimoji="1" lang="ko-KR" altLang="en-US" sz="4000" b="1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it</a:t>
            </a:r>
            <a:r>
              <a:rPr kumimoji="1" lang="ko-KR" altLang="en-US" sz="4000" b="1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work?</a:t>
            </a:r>
            <a:endParaRPr kumimoji="1" lang="ko-KR" altLang="en-US" sz="4000" b="1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34474" y="1169897"/>
            <a:ext cx="9991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Layers in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86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10"/>
          <p:cNvSpPr txBox="1"/>
          <p:nvPr/>
        </p:nvSpPr>
        <p:spPr>
          <a:xfrm>
            <a:off x="1092200" y="46863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CNN = </a:t>
            </a:r>
            <a:r>
              <a:rPr kumimoji="1" lang="en-US" altLang="ko-KR" sz="2000" b="1" dirty="0">
                <a:solidFill>
                  <a:srgbClr val="7030A0"/>
                </a:solidFill>
                <a:latin typeface="12롯데마트드림Bold" charset="0"/>
                <a:ea typeface="12롯데마트드림Bold" charset="0"/>
              </a:rPr>
              <a:t>Convolutions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followed by </a:t>
            </a:r>
            <a:r>
              <a:rPr kumimoji="1"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subsampling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and </a:t>
            </a:r>
            <a:r>
              <a:rPr kumimoji="1" lang="en-US" altLang="ko-KR" sz="2000" b="1" dirty="0">
                <a:solidFill>
                  <a:srgbClr val="92D050"/>
                </a:solidFill>
                <a:latin typeface="12롯데마트드림Bold" charset="0"/>
                <a:ea typeface="12롯데마트드림Bold" charset="0"/>
              </a:rPr>
              <a:t>fully connected layer</a:t>
            </a:r>
            <a:endParaRPr kumimoji="1" lang="ko-KR" altLang="en-US" sz="2000" b="1" dirty="0">
              <a:solidFill>
                <a:srgbClr val="92D05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092200" y="51562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Feature Extraction &lt;- Convolution + subsampling layers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623867"/>
            <a:ext cx="8940800" cy="26543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092200" y="56134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Classifier &lt;- Fully connected layer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134474" y="1169897"/>
            <a:ext cx="9991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Layers in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86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553574" y="1726523"/>
            <a:ext cx="999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Why is so powerful? 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092200" y="24384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solidFill>
                  <a:srgbClr val="3137F0"/>
                </a:solidFill>
              </a:rPr>
              <a:t>Local </a:t>
            </a:r>
            <a:r>
              <a:rPr lang="en-US" altLang="ko-KR" sz="2000" b="1" dirty="0" smtClean="0">
                <a:solidFill>
                  <a:srgbClr val="3137F0"/>
                </a:solidFill>
              </a:rPr>
              <a:t>connectivity(</a:t>
            </a:r>
            <a:r>
              <a:rPr lang="en-US" altLang="ko-KR" sz="2000" dirty="0">
                <a:solidFill>
                  <a:srgbClr val="3137F0"/>
                </a:solidFill>
              </a:rPr>
              <a:t>receptive </a:t>
            </a:r>
            <a:r>
              <a:rPr lang="en-US" altLang="ko-KR" sz="2000" dirty="0" smtClean="0">
                <a:solidFill>
                  <a:srgbClr val="3137F0"/>
                </a:solidFill>
              </a:rPr>
              <a:t>field</a:t>
            </a:r>
            <a:r>
              <a:rPr lang="en-US" altLang="ko-KR" sz="2000" b="1" dirty="0" smtClean="0">
                <a:solidFill>
                  <a:srgbClr val="3137F0"/>
                </a:solidFill>
              </a:rPr>
              <a:t>)</a:t>
            </a:r>
            <a:endParaRPr kumimoji="1" lang="ko-KR" altLang="en-US" sz="2000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92200" y="3375966"/>
            <a:ext cx="10033000" cy="40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solidFill>
                  <a:srgbClr val="3137F0"/>
                </a:solidFill>
                <a:latin typeface="12롯데마트드림Bold" charset="0"/>
                <a:ea typeface="12롯데마트드림Bold" charset="0"/>
              </a:rPr>
              <a:t>Shared Weights and Biases</a:t>
            </a:r>
            <a:endParaRPr kumimoji="1" lang="ko-KR" altLang="en-US" sz="2000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092200" y="4319366"/>
            <a:ext cx="10033000" cy="40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 smtClean="0">
                <a:solidFill>
                  <a:srgbClr val="3137F0"/>
                </a:solidFill>
                <a:latin typeface="12롯데마트드림Bold" charset="0"/>
                <a:ea typeface="12롯데마트드림Bold" charset="0"/>
              </a:rPr>
              <a:t>Compositionality</a:t>
            </a:r>
            <a:endParaRPr kumimoji="1" lang="ko-KR" altLang="en-US" sz="2000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34474" y="1169897"/>
            <a:ext cx="9991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Layers in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Typical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86000" y="2235200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286000" y="3399731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286000" y="4576962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95900" y="1460500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295900" y="2637731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95900" y="3814962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295900" y="4992193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501526" y="2142431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501526" y="3306962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501526" y="4484193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1104900" y="2675830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1104900" y="3780731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오른쪽 화살표[R] 19"/>
          <p:cNvSpPr/>
          <p:nvPr/>
        </p:nvSpPr>
        <p:spPr>
          <a:xfrm>
            <a:off x="1104900" y="4856908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21" name="직선 연결선[R] 20"/>
          <p:cNvCxnSpPr/>
          <p:nvPr/>
        </p:nvCxnSpPr>
        <p:spPr>
          <a:xfrm flipV="1">
            <a:off x="3302000" y="2141884"/>
            <a:ext cx="1993900" cy="46161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>
            <a:endCxn id="13" idx="2"/>
          </p:cNvCxnSpPr>
          <p:nvPr/>
        </p:nvCxnSpPr>
        <p:spPr>
          <a:xfrm>
            <a:off x="3302000" y="2599084"/>
            <a:ext cx="1993900" cy="54664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/>
          <p:cNvCxnSpPr>
            <a:endCxn id="14" idx="2"/>
          </p:cNvCxnSpPr>
          <p:nvPr/>
        </p:nvCxnSpPr>
        <p:spPr>
          <a:xfrm>
            <a:off x="3302000" y="2625031"/>
            <a:ext cx="1993900" cy="16979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>
            <a:endCxn id="15" idx="2"/>
          </p:cNvCxnSpPr>
          <p:nvPr/>
        </p:nvCxnSpPr>
        <p:spPr>
          <a:xfrm>
            <a:off x="3302000" y="2650431"/>
            <a:ext cx="1993900" cy="28497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endCxn id="13" idx="2"/>
          </p:cNvCxnSpPr>
          <p:nvPr/>
        </p:nvCxnSpPr>
        <p:spPr>
          <a:xfrm flipV="1">
            <a:off x="3302000" y="3145731"/>
            <a:ext cx="1993900" cy="6628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endCxn id="14" idx="2"/>
          </p:cNvCxnSpPr>
          <p:nvPr/>
        </p:nvCxnSpPr>
        <p:spPr>
          <a:xfrm>
            <a:off x="3302000" y="3821313"/>
            <a:ext cx="1993900" cy="50164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/>
          <p:cNvCxnSpPr>
            <a:endCxn id="15" idx="2"/>
          </p:cNvCxnSpPr>
          <p:nvPr/>
        </p:nvCxnSpPr>
        <p:spPr>
          <a:xfrm>
            <a:off x="3274352" y="3808612"/>
            <a:ext cx="2021548" cy="16915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/>
          <p:cNvCxnSpPr/>
          <p:nvPr/>
        </p:nvCxnSpPr>
        <p:spPr>
          <a:xfrm flipV="1">
            <a:off x="3276600" y="2141884"/>
            <a:ext cx="2075326" cy="284574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endCxn id="13" idx="2"/>
          </p:cNvCxnSpPr>
          <p:nvPr/>
        </p:nvCxnSpPr>
        <p:spPr>
          <a:xfrm flipV="1">
            <a:off x="3286687" y="3145731"/>
            <a:ext cx="2009213" cy="18337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/>
          <p:cNvCxnSpPr>
            <a:endCxn id="14" idx="2"/>
          </p:cNvCxnSpPr>
          <p:nvPr/>
        </p:nvCxnSpPr>
        <p:spPr>
          <a:xfrm flipV="1">
            <a:off x="3298446" y="4322962"/>
            <a:ext cx="1997454" cy="6780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>
            <a:off x="3261652" y="5001024"/>
            <a:ext cx="1978222" cy="39548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3358026" y="2133745"/>
            <a:ext cx="1947961" cy="167486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>
            <a:endCxn id="16" idx="2"/>
          </p:cNvCxnSpPr>
          <p:nvPr/>
        </p:nvCxnSpPr>
        <p:spPr>
          <a:xfrm flipV="1">
            <a:off x="6311900" y="2650431"/>
            <a:ext cx="2189626" cy="39977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>
            <a:endCxn id="17" idx="2"/>
          </p:cNvCxnSpPr>
          <p:nvPr/>
        </p:nvCxnSpPr>
        <p:spPr>
          <a:xfrm>
            <a:off x="6311900" y="3012655"/>
            <a:ext cx="2189626" cy="8023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/>
          <p:cNvCxnSpPr>
            <a:endCxn id="18" idx="2"/>
          </p:cNvCxnSpPr>
          <p:nvPr/>
        </p:nvCxnSpPr>
        <p:spPr>
          <a:xfrm>
            <a:off x="6324965" y="3062624"/>
            <a:ext cx="2176561" cy="192956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/>
          <p:cNvCxnSpPr>
            <a:stCxn id="10" idx="6"/>
            <a:endCxn id="16" idx="2"/>
          </p:cNvCxnSpPr>
          <p:nvPr/>
        </p:nvCxnSpPr>
        <p:spPr>
          <a:xfrm>
            <a:off x="6311900" y="1968500"/>
            <a:ext cx="2189626" cy="6819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>
            <a:endCxn id="17" idx="2"/>
          </p:cNvCxnSpPr>
          <p:nvPr/>
        </p:nvCxnSpPr>
        <p:spPr>
          <a:xfrm>
            <a:off x="6367926" y="2016819"/>
            <a:ext cx="2133600" cy="179814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/>
          <p:cNvCxnSpPr>
            <a:endCxn id="18" idx="2"/>
          </p:cNvCxnSpPr>
          <p:nvPr/>
        </p:nvCxnSpPr>
        <p:spPr>
          <a:xfrm>
            <a:off x="6279026" y="1936203"/>
            <a:ext cx="2222500" cy="30559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/>
          <p:cNvCxnSpPr>
            <a:stCxn id="14" idx="6"/>
            <a:endCxn id="16" idx="2"/>
          </p:cNvCxnSpPr>
          <p:nvPr/>
        </p:nvCxnSpPr>
        <p:spPr>
          <a:xfrm flipV="1">
            <a:off x="6311900" y="2650431"/>
            <a:ext cx="2189626" cy="16725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/>
          <p:cNvCxnSpPr>
            <a:stCxn id="14" idx="6"/>
            <a:endCxn id="17" idx="2"/>
          </p:cNvCxnSpPr>
          <p:nvPr/>
        </p:nvCxnSpPr>
        <p:spPr>
          <a:xfrm flipV="1">
            <a:off x="6311900" y="3814962"/>
            <a:ext cx="2189626" cy="508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/>
          <p:cNvCxnSpPr>
            <a:stCxn id="14" idx="6"/>
            <a:endCxn id="18" idx="2"/>
          </p:cNvCxnSpPr>
          <p:nvPr/>
        </p:nvCxnSpPr>
        <p:spPr>
          <a:xfrm>
            <a:off x="6311900" y="4322962"/>
            <a:ext cx="2189626" cy="6692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/>
          <p:cNvCxnSpPr>
            <a:stCxn id="15" idx="6"/>
            <a:endCxn id="18" idx="2"/>
          </p:cNvCxnSpPr>
          <p:nvPr/>
        </p:nvCxnSpPr>
        <p:spPr>
          <a:xfrm flipV="1">
            <a:off x="6311900" y="4992193"/>
            <a:ext cx="2189626" cy="508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/>
          <p:cNvCxnSpPr>
            <a:stCxn id="15" idx="6"/>
            <a:endCxn id="16" idx="2"/>
          </p:cNvCxnSpPr>
          <p:nvPr/>
        </p:nvCxnSpPr>
        <p:spPr>
          <a:xfrm flipV="1">
            <a:off x="6311900" y="2650431"/>
            <a:ext cx="2189626" cy="28497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/>
          <p:cNvCxnSpPr>
            <a:stCxn id="15" idx="6"/>
            <a:endCxn id="17" idx="2"/>
          </p:cNvCxnSpPr>
          <p:nvPr/>
        </p:nvCxnSpPr>
        <p:spPr>
          <a:xfrm flipV="1">
            <a:off x="6311900" y="3814962"/>
            <a:ext cx="2189626" cy="16852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상자 80"/>
          <p:cNvSpPr txBox="1"/>
          <p:nvPr/>
        </p:nvSpPr>
        <p:spPr>
          <a:xfrm>
            <a:off x="2374900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INPUT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텍스트 상자 81"/>
          <p:cNvSpPr txBox="1"/>
          <p:nvPr/>
        </p:nvSpPr>
        <p:spPr>
          <a:xfrm>
            <a:off x="5219700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HIDDEN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텍스트 상자 82"/>
          <p:cNvSpPr txBox="1"/>
          <p:nvPr/>
        </p:nvSpPr>
        <p:spPr>
          <a:xfrm>
            <a:off x="8476126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OUTPUT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오른쪽 화살표[R] 85"/>
          <p:cNvSpPr/>
          <p:nvPr/>
        </p:nvSpPr>
        <p:spPr>
          <a:xfrm>
            <a:off x="9880600" y="2515146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오른쪽 화살표[R] 86"/>
          <p:cNvSpPr/>
          <p:nvPr/>
        </p:nvSpPr>
        <p:spPr>
          <a:xfrm>
            <a:off x="9880600" y="3620047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오른쪽 화살표[R] 87"/>
          <p:cNvSpPr/>
          <p:nvPr/>
        </p:nvSpPr>
        <p:spPr>
          <a:xfrm>
            <a:off x="9880600" y="4696224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3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286000" y="2235200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286000" y="3399731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286000" y="4576962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95900" y="1460500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295900" y="2637731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95900" y="3814962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295900" y="4992193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501526" y="2142431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501526" y="3306962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501526" y="4484193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1104900" y="2675830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1104900" y="3780731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오른쪽 화살표[R] 19"/>
          <p:cNvSpPr/>
          <p:nvPr/>
        </p:nvSpPr>
        <p:spPr>
          <a:xfrm>
            <a:off x="1104900" y="4856908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32" name="직선 연결선[R] 31"/>
          <p:cNvCxnSpPr>
            <a:endCxn id="13" idx="2"/>
          </p:cNvCxnSpPr>
          <p:nvPr/>
        </p:nvCxnSpPr>
        <p:spPr>
          <a:xfrm flipV="1">
            <a:off x="3302000" y="3145731"/>
            <a:ext cx="1993900" cy="6628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endCxn id="14" idx="2"/>
          </p:cNvCxnSpPr>
          <p:nvPr/>
        </p:nvCxnSpPr>
        <p:spPr>
          <a:xfrm>
            <a:off x="3302000" y="3821313"/>
            <a:ext cx="1993900" cy="50164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/>
          <p:cNvCxnSpPr>
            <a:endCxn id="15" idx="2"/>
          </p:cNvCxnSpPr>
          <p:nvPr/>
        </p:nvCxnSpPr>
        <p:spPr>
          <a:xfrm>
            <a:off x="3274352" y="3808612"/>
            <a:ext cx="2021548" cy="16915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/>
          <p:cNvCxnSpPr/>
          <p:nvPr/>
        </p:nvCxnSpPr>
        <p:spPr>
          <a:xfrm flipV="1">
            <a:off x="3276600" y="2141884"/>
            <a:ext cx="2075326" cy="284574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endCxn id="13" idx="2"/>
          </p:cNvCxnSpPr>
          <p:nvPr/>
        </p:nvCxnSpPr>
        <p:spPr>
          <a:xfrm flipV="1">
            <a:off x="3286687" y="3145731"/>
            <a:ext cx="2009213" cy="18337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/>
          <p:cNvCxnSpPr>
            <a:endCxn id="14" idx="2"/>
          </p:cNvCxnSpPr>
          <p:nvPr/>
        </p:nvCxnSpPr>
        <p:spPr>
          <a:xfrm flipV="1">
            <a:off x="3298446" y="4322962"/>
            <a:ext cx="1997454" cy="6780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>
            <a:off x="3261652" y="5001024"/>
            <a:ext cx="1978222" cy="39548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3358026" y="2133745"/>
            <a:ext cx="1947961" cy="167486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>
            <a:endCxn id="16" idx="2"/>
          </p:cNvCxnSpPr>
          <p:nvPr/>
        </p:nvCxnSpPr>
        <p:spPr>
          <a:xfrm flipV="1">
            <a:off x="6311900" y="2650431"/>
            <a:ext cx="2189626" cy="39977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>
            <a:endCxn id="17" idx="2"/>
          </p:cNvCxnSpPr>
          <p:nvPr/>
        </p:nvCxnSpPr>
        <p:spPr>
          <a:xfrm>
            <a:off x="6311900" y="3012655"/>
            <a:ext cx="2189626" cy="8023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/>
          <p:cNvCxnSpPr>
            <a:endCxn id="18" idx="2"/>
          </p:cNvCxnSpPr>
          <p:nvPr/>
        </p:nvCxnSpPr>
        <p:spPr>
          <a:xfrm>
            <a:off x="6324965" y="3062624"/>
            <a:ext cx="2176561" cy="192956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/>
          <p:cNvCxnSpPr>
            <a:stCxn id="10" idx="6"/>
            <a:endCxn id="16" idx="2"/>
          </p:cNvCxnSpPr>
          <p:nvPr/>
        </p:nvCxnSpPr>
        <p:spPr>
          <a:xfrm>
            <a:off x="6311900" y="1968500"/>
            <a:ext cx="2189626" cy="6819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>
            <a:endCxn id="17" idx="2"/>
          </p:cNvCxnSpPr>
          <p:nvPr/>
        </p:nvCxnSpPr>
        <p:spPr>
          <a:xfrm>
            <a:off x="6367926" y="2016819"/>
            <a:ext cx="2133600" cy="179814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/>
          <p:cNvCxnSpPr>
            <a:endCxn id="18" idx="2"/>
          </p:cNvCxnSpPr>
          <p:nvPr/>
        </p:nvCxnSpPr>
        <p:spPr>
          <a:xfrm>
            <a:off x="6279026" y="1936203"/>
            <a:ext cx="2222500" cy="30559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/>
          <p:cNvCxnSpPr>
            <a:stCxn id="14" idx="6"/>
            <a:endCxn id="16" idx="2"/>
          </p:cNvCxnSpPr>
          <p:nvPr/>
        </p:nvCxnSpPr>
        <p:spPr>
          <a:xfrm flipV="1">
            <a:off x="6311900" y="2650431"/>
            <a:ext cx="2189626" cy="16725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/>
          <p:cNvCxnSpPr>
            <a:stCxn id="14" idx="6"/>
            <a:endCxn id="17" idx="2"/>
          </p:cNvCxnSpPr>
          <p:nvPr/>
        </p:nvCxnSpPr>
        <p:spPr>
          <a:xfrm flipV="1">
            <a:off x="6311900" y="3814962"/>
            <a:ext cx="2189626" cy="508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/>
          <p:cNvCxnSpPr>
            <a:stCxn id="14" idx="6"/>
            <a:endCxn id="18" idx="2"/>
          </p:cNvCxnSpPr>
          <p:nvPr/>
        </p:nvCxnSpPr>
        <p:spPr>
          <a:xfrm>
            <a:off x="6311900" y="4322962"/>
            <a:ext cx="2189626" cy="6692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/>
          <p:cNvCxnSpPr>
            <a:stCxn id="15" idx="6"/>
            <a:endCxn id="18" idx="2"/>
          </p:cNvCxnSpPr>
          <p:nvPr/>
        </p:nvCxnSpPr>
        <p:spPr>
          <a:xfrm flipV="1">
            <a:off x="6311900" y="4992193"/>
            <a:ext cx="2189626" cy="508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/>
          <p:cNvCxnSpPr>
            <a:stCxn id="15" idx="6"/>
            <a:endCxn id="16" idx="2"/>
          </p:cNvCxnSpPr>
          <p:nvPr/>
        </p:nvCxnSpPr>
        <p:spPr>
          <a:xfrm flipV="1">
            <a:off x="6311900" y="2650431"/>
            <a:ext cx="2189626" cy="28497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/>
          <p:cNvCxnSpPr>
            <a:stCxn id="15" idx="6"/>
            <a:endCxn id="17" idx="2"/>
          </p:cNvCxnSpPr>
          <p:nvPr/>
        </p:nvCxnSpPr>
        <p:spPr>
          <a:xfrm flipV="1">
            <a:off x="6311900" y="3814962"/>
            <a:ext cx="2189626" cy="16852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상자 80"/>
          <p:cNvSpPr txBox="1"/>
          <p:nvPr/>
        </p:nvSpPr>
        <p:spPr>
          <a:xfrm>
            <a:off x="2374900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INPUT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텍스트 상자 81"/>
          <p:cNvSpPr txBox="1"/>
          <p:nvPr/>
        </p:nvSpPr>
        <p:spPr>
          <a:xfrm>
            <a:off x="5219700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HIDDEN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텍스트 상자 82"/>
          <p:cNvSpPr txBox="1"/>
          <p:nvPr/>
        </p:nvSpPr>
        <p:spPr>
          <a:xfrm>
            <a:off x="8476126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OUTPUT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오른쪽 화살표[R] 85"/>
          <p:cNvSpPr/>
          <p:nvPr/>
        </p:nvSpPr>
        <p:spPr>
          <a:xfrm>
            <a:off x="9880600" y="2515146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오른쪽 화살표[R] 86"/>
          <p:cNvSpPr/>
          <p:nvPr/>
        </p:nvSpPr>
        <p:spPr>
          <a:xfrm>
            <a:off x="9880600" y="3620047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오른쪽 화살표[R] 87"/>
          <p:cNvSpPr/>
          <p:nvPr/>
        </p:nvSpPr>
        <p:spPr>
          <a:xfrm>
            <a:off x="9880600" y="4696224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21" name="직선 연결선[R] 20"/>
          <p:cNvCxnSpPr/>
          <p:nvPr/>
        </p:nvCxnSpPr>
        <p:spPr>
          <a:xfrm flipV="1">
            <a:off x="3302000" y="2141884"/>
            <a:ext cx="1993900" cy="46161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>
            <a:endCxn id="13" idx="2"/>
          </p:cNvCxnSpPr>
          <p:nvPr/>
        </p:nvCxnSpPr>
        <p:spPr>
          <a:xfrm>
            <a:off x="3302000" y="2599084"/>
            <a:ext cx="1993900" cy="54664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/>
          <p:cNvCxnSpPr>
            <a:endCxn id="14" idx="2"/>
          </p:cNvCxnSpPr>
          <p:nvPr/>
        </p:nvCxnSpPr>
        <p:spPr>
          <a:xfrm>
            <a:off x="3302000" y="2625031"/>
            <a:ext cx="1993900" cy="169793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>
            <a:endCxn id="15" idx="2"/>
          </p:cNvCxnSpPr>
          <p:nvPr/>
        </p:nvCxnSpPr>
        <p:spPr>
          <a:xfrm>
            <a:off x="3302000" y="2650431"/>
            <a:ext cx="1993900" cy="284976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134474" y="1169897"/>
            <a:ext cx="9991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Typical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=""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=""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01</a:t>
                </a:r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Intro</a:t>
                </a:r>
                <a:endParaRPr lang="ko-KR" altLang="en-US" sz="2400" b="1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=""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Layers in CNN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=""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Convolution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=""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Sub-Sampling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=""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Summary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6751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Typical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86000" y="2235200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286000" y="3399731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286000" y="4576962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95900" y="1460500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295900" y="2637731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95900" y="3814962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295900" y="4992193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501526" y="2142431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501526" y="3306962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501526" y="4484193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1104900" y="2675830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1104900" y="3780731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오른쪽 화살표[R] 19"/>
          <p:cNvSpPr/>
          <p:nvPr/>
        </p:nvSpPr>
        <p:spPr>
          <a:xfrm>
            <a:off x="1104900" y="4856908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21" name="직선 연결선[R] 20"/>
          <p:cNvCxnSpPr/>
          <p:nvPr/>
        </p:nvCxnSpPr>
        <p:spPr>
          <a:xfrm flipV="1">
            <a:off x="3302000" y="2141884"/>
            <a:ext cx="1993900" cy="46161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>
            <a:endCxn id="13" idx="2"/>
          </p:cNvCxnSpPr>
          <p:nvPr/>
        </p:nvCxnSpPr>
        <p:spPr>
          <a:xfrm>
            <a:off x="3302000" y="2599084"/>
            <a:ext cx="1993900" cy="54664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/>
          <p:cNvCxnSpPr>
            <a:endCxn id="14" idx="2"/>
          </p:cNvCxnSpPr>
          <p:nvPr/>
        </p:nvCxnSpPr>
        <p:spPr>
          <a:xfrm>
            <a:off x="3302000" y="2625031"/>
            <a:ext cx="1993900" cy="16979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>
            <a:endCxn id="15" idx="2"/>
          </p:cNvCxnSpPr>
          <p:nvPr/>
        </p:nvCxnSpPr>
        <p:spPr>
          <a:xfrm>
            <a:off x="3302000" y="2650431"/>
            <a:ext cx="1993900" cy="28497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endCxn id="13" idx="2"/>
          </p:cNvCxnSpPr>
          <p:nvPr/>
        </p:nvCxnSpPr>
        <p:spPr>
          <a:xfrm flipV="1">
            <a:off x="3302000" y="3145731"/>
            <a:ext cx="1993900" cy="66288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endCxn id="14" idx="2"/>
          </p:cNvCxnSpPr>
          <p:nvPr/>
        </p:nvCxnSpPr>
        <p:spPr>
          <a:xfrm>
            <a:off x="3302000" y="3821313"/>
            <a:ext cx="1993900" cy="501649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/>
          <p:cNvCxnSpPr>
            <a:endCxn id="15" idx="2"/>
          </p:cNvCxnSpPr>
          <p:nvPr/>
        </p:nvCxnSpPr>
        <p:spPr>
          <a:xfrm>
            <a:off x="3274352" y="3808612"/>
            <a:ext cx="2021548" cy="169158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/>
          <p:cNvCxnSpPr/>
          <p:nvPr/>
        </p:nvCxnSpPr>
        <p:spPr>
          <a:xfrm flipV="1">
            <a:off x="3276600" y="2141884"/>
            <a:ext cx="2075326" cy="284574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endCxn id="13" idx="2"/>
          </p:cNvCxnSpPr>
          <p:nvPr/>
        </p:nvCxnSpPr>
        <p:spPr>
          <a:xfrm flipV="1">
            <a:off x="3286687" y="3145731"/>
            <a:ext cx="2009213" cy="18337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/>
          <p:cNvCxnSpPr>
            <a:endCxn id="14" idx="2"/>
          </p:cNvCxnSpPr>
          <p:nvPr/>
        </p:nvCxnSpPr>
        <p:spPr>
          <a:xfrm flipV="1">
            <a:off x="3298446" y="4322962"/>
            <a:ext cx="1997454" cy="6780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>
            <a:off x="3261652" y="5001024"/>
            <a:ext cx="1978222" cy="39548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3358026" y="2133745"/>
            <a:ext cx="1947961" cy="1674868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>
            <a:endCxn id="16" idx="2"/>
          </p:cNvCxnSpPr>
          <p:nvPr/>
        </p:nvCxnSpPr>
        <p:spPr>
          <a:xfrm flipV="1">
            <a:off x="6311900" y="2650431"/>
            <a:ext cx="2189626" cy="39977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>
            <a:endCxn id="17" idx="2"/>
          </p:cNvCxnSpPr>
          <p:nvPr/>
        </p:nvCxnSpPr>
        <p:spPr>
          <a:xfrm>
            <a:off x="6311900" y="3012655"/>
            <a:ext cx="2189626" cy="8023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/>
          <p:cNvCxnSpPr>
            <a:endCxn id="18" idx="2"/>
          </p:cNvCxnSpPr>
          <p:nvPr/>
        </p:nvCxnSpPr>
        <p:spPr>
          <a:xfrm>
            <a:off x="6324965" y="3062624"/>
            <a:ext cx="2176561" cy="192956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/>
          <p:cNvCxnSpPr>
            <a:stCxn id="10" idx="6"/>
            <a:endCxn id="16" idx="2"/>
          </p:cNvCxnSpPr>
          <p:nvPr/>
        </p:nvCxnSpPr>
        <p:spPr>
          <a:xfrm>
            <a:off x="6311900" y="1968500"/>
            <a:ext cx="2189626" cy="6819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>
            <a:endCxn id="17" idx="2"/>
          </p:cNvCxnSpPr>
          <p:nvPr/>
        </p:nvCxnSpPr>
        <p:spPr>
          <a:xfrm>
            <a:off x="6367926" y="2016819"/>
            <a:ext cx="2133600" cy="179814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/>
          <p:cNvCxnSpPr>
            <a:endCxn id="18" idx="2"/>
          </p:cNvCxnSpPr>
          <p:nvPr/>
        </p:nvCxnSpPr>
        <p:spPr>
          <a:xfrm>
            <a:off x="6279026" y="1936203"/>
            <a:ext cx="2222500" cy="30559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/>
          <p:cNvCxnSpPr>
            <a:stCxn id="14" idx="6"/>
            <a:endCxn id="16" idx="2"/>
          </p:cNvCxnSpPr>
          <p:nvPr/>
        </p:nvCxnSpPr>
        <p:spPr>
          <a:xfrm flipV="1">
            <a:off x="6311900" y="2650431"/>
            <a:ext cx="2189626" cy="16725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/>
          <p:cNvCxnSpPr>
            <a:stCxn id="14" idx="6"/>
            <a:endCxn id="17" idx="2"/>
          </p:cNvCxnSpPr>
          <p:nvPr/>
        </p:nvCxnSpPr>
        <p:spPr>
          <a:xfrm flipV="1">
            <a:off x="6311900" y="3814962"/>
            <a:ext cx="2189626" cy="508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/>
          <p:cNvCxnSpPr>
            <a:stCxn id="14" idx="6"/>
            <a:endCxn id="18" idx="2"/>
          </p:cNvCxnSpPr>
          <p:nvPr/>
        </p:nvCxnSpPr>
        <p:spPr>
          <a:xfrm>
            <a:off x="6311900" y="4322962"/>
            <a:ext cx="2189626" cy="6692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/>
          <p:cNvCxnSpPr>
            <a:stCxn id="15" idx="6"/>
            <a:endCxn id="18" idx="2"/>
          </p:cNvCxnSpPr>
          <p:nvPr/>
        </p:nvCxnSpPr>
        <p:spPr>
          <a:xfrm flipV="1">
            <a:off x="6311900" y="4992193"/>
            <a:ext cx="2189626" cy="508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/>
          <p:cNvCxnSpPr>
            <a:stCxn id="15" idx="6"/>
            <a:endCxn id="16" idx="2"/>
          </p:cNvCxnSpPr>
          <p:nvPr/>
        </p:nvCxnSpPr>
        <p:spPr>
          <a:xfrm flipV="1">
            <a:off x="6311900" y="2650431"/>
            <a:ext cx="2189626" cy="28497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/>
          <p:cNvCxnSpPr>
            <a:stCxn id="15" idx="6"/>
            <a:endCxn id="17" idx="2"/>
          </p:cNvCxnSpPr>
          <p:nvPr/>
        </p:nvCxnSpPr>
        <p:spPr>
          <a:xfrm flipV="1">
            <a:off x="6311900" y="3814962"/>
            <a:ext cx="2189626" cy="16852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텍스트 상자 81"/>
          <p:cNvSpPr txBox="1"/>
          <p:nvPr/>
        </p:nvSpPr>
        <p:spPr>
          <a:xfrm>
            <a:off x="5219700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HIDDEN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텍스트 상자 82"/>
          <p:cNvSpPr txBox="1"/>
          <p:nvPr/>
        </p:nvSpPr>
        <p:spPr>
          <a:xfrm>
            <a:off x="8476126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OUTPUT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오른쪽 화살표[R] 85"/>
          <p:cNvSpPr/>
          <p:nvPr/>
        </p:nvSpPr>
        <p:spPr>
          <a:xfrm>
            <a:off x="9880600" y="2515146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오른쪽 화살표[R] 86"/>
          <p:cNvSpPr/>
          <p:nvPr/>
        </p:nvSpPr>
        <p:spPr>
          <a:xfrm>
            <a:off x="9880600" y="3620047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오른쪽 화살표[R] 87"/>
          <p:cNvSpPr/>
          <p:nvPr/>
        </p:nvSpPr>
        <p:spPr>
          <a:xfrm>
            <a:off x="9880600" y="4696224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텍스트 상자 46"/>
          <p:cNvSpPr txBox="1"/>
          <p:nvPr/>
        </p:nvSpPr>
        <p:spPr>
          <a:xfrm>
            <a:off x="2374900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INPUT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Typical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86000" y="2235200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286000" y="3399731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286000" y="4576962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95900" y="1460500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295900" y="2637731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95900" y="3814962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295900" y="4992193"/>
            <a:ext cx="1016000" cy="1016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501526" y="2142431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501526" y="3306962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501526" y="4484193"/>
            <a:ext cx="1016000" cy="10160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1104900" y="2675830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1104900" y="3780731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오른쪽 화살표[R] 19"/>
          <p:cNvSpPr/>
          <p:nvPr/>
        </p:nvSpPr>
        <p:spPr>
          <a:xfrm>
            <a:off x="1104900" y="4856908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21" name="직선 연결선[R] 20"/>
          <p:cNvCxnSpPr/>
          <p:nvPr/>
        </p:nvCxnSpPr>
        <p:spPr>
          <a:xfrm flipV="1">
            <a:off x="3302000" y="2141884"/>
            <a:ext cx="1993900" cy="46161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>
            <a:endCxn id="13" idx="2"/>
          </p:cNvCxnSpPr>
          <p:nvPr/>
        </p:nvCxnSpPr>
        <p:spPr>
          <a:xfrm>
            <a:off x="3302000" y="2599084"/>
            <a:ext cx="1993900" cy="54664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/>
          <p:cNvCxnSpPr>
            <a:endCxn id="14" idx="2"/>
          </p:cNvCxnSpPr>
          <p:nvPr/>
        </p:nvCxnSpPr>
        <p:spPr>
          <a:xfrm>
            <a:off x="3302000" y="2625031"/>
            <a:ext cx="1993900" cy="16979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>
            <a:endCxn id="15" idx="2"/>
          </p:cNvCxnSpPr>
          <p:nvPr/>
        </p:nvCxnSpPr>
        <p:spPr>
          <a:xfrm>
            <a:off x="3302000" y="2650431"/>
            <a:ext cx="1993900" cy="28497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endCxn id="13" idx="2"/>
          </p:cNvCxnSpPr>
          <p:nvPr/>
        </p:nvCxnSpPr>
        <p:spPr>
          <a:xfrm flipV="1">
            <a:off x="3302000" y="3145731"/>
            <a:ext cx="1993900" cy="6628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endCxn id="14" idx="2"/>
          </p:cNvCxnSpPr>
          <p:nvPr/>
        </p:nvCxnSpPr>
        <p:spPr>
          <a:xfrm>
            <a:off x="3302000" y="3821313"/>
            <a:ext cx="1993900" cy="50164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/>
          <p:cNvCxnSpPr>
            <a:endCxn id="15" idx="2"/>
          </p:cNvCxnSpPr>
          <p:nvPr/>
        </p:nvCxnSpPr>
        <p:spPr>
          <a:xfrm>
            <a:off x="3274352" y="3808612"/>
            <a:ext cx="2021548" cy="16915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/>
          <p:cNvCxnSpPr/>
          <p:nvPr/>
        </p:nvCxnSpPr>
        <p:spPr>
          <a:xfrm flipV="1">
            <a:off x="3276600" y="2141884"/>
            <a:ext cx="2075326" cy="2845748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endCxn id="13" idx="2"/>
          </p:cNvCxnSpPr>
          <p:nvPr/>
        </p:nvCxnSpPr>
        <p:spPr>
          <a:xfrm flipV="1">
            <a:off x="3286687" y="3145731"/>
            <a:ext cx="2009213" cy="1833762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/>
          <p:cNvCxnSpPr>
            <a:endCxn id="14" idx="2"/>
          </p:cNvCxnSpPr>
          <p:nvPr/>
        </p:nvCxnSpPr>
        <p:spPr>
          <a:xfrm flipV="1">
            <a:off x="3298446" y="4322962"/>
            <a:ext cx="1997454" cy="678062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>
            <a:off x="3261652" y="5001024"/>
            <a:ext cx="1978222" cy="395489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3358026" y="2133745"/>
            <a:ext cx="1947961" cy="167486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>
            <a:endCxn id="16" idx="2"/>
          </p:cNvCxnSpPr>
          <p:nvPr/>
        </p:nvCxnSpPr>
        <p:spPr>
          <a:xfrm flipV="1">
            <a:off x="6311900" y="2650431"/>
            <a:ext cx="2189626" cy="39977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>
            <a:endCxn id="17" idx="2"/>
          </p:cNvCxnSpPr>
          <p:nvPr/>
        </p:nvCxnSpPr>
        <p:spPr>
          <a:xfrm>
            <a:off x="6311900" y="3012655"/>
            <a:ext cx="2189626" cy="8023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/>
          <p:cNvCxnSpPr>
            <a:endCxn id="18" idx="2"/>
          </p:cNvCxnSpPr>
          <p:nvPr/>
        </p:nvCxnSpPr>
        <p:spPr>
          <a:xfrm>
            <a:off x="6324965" y="3062624"/>
            <a:ext cx="2176561" cy="192956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/>
          <p:cNvCxnSpPr>
            <a:stCxn id="10" idx="6"/>
            <a:endCxn id="16" idx="2"/>
          </p:cNvCxnSpPr>
          <p:nvPr/>
        </p:nvCxnSpPr>
        <p:spPr>
          <a:xfrm>
            <a:off x="6311900" y="1968500"/>
            <a:ext cx="2189626" cy="6819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>
            <a:endCxn id="17" idx="2"/>
          </p:cNvCxnSpPr>
          <p:nvPr/>
        </p:nvCxnSpPr>
        <p:spPr>
          <a:xfrm>
            <a:off x="6367926" y="2016819"/>
            <a:ext cx="2133600" cy="179814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/>
          <p:cNvCxnSpPr>
            <a:endCxn id="18" idx="2"/>
          </p:cNvCxnSpPr>
          <p:nvPr/>
        </p:nvCxnSpPr>
        <p:spPr>
          <a:xfrm>
            <a:off x="6279026" y="1936203"/>
            <a:ext cx="2222500" cy="30559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/>
          <p:cNvCxnSpPr>
            <a:stCxn id="14" idx="6"/>
            <a:endCxn id="16" idx="2"/>
          </p:cNvCxnSpPr>
          <p:nvPr/>
        </p:nvCxnSpPr>
        <p:spPr>
          <a:xfrm flipV="1">
            <a:off x="6311900" y="2650431"/>
            <a:ext cx="2189626" cy="16725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/>
          <p:cNvCxnSpPr>
            <a:stCxn id="14" idx="6"/>
            <a:endCxn id="17" idx="2"/>
          </p:cNvCxnSpPr>
          <p:nvPr/>
        </p:nvCxnSpPr>
        <p:spPr>
          <a:xfrm flipV="1">
            <a:off x="6311900" y="3814962"/>
            <a:ext cx="2189626" cy="508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/>
          <p:cNvCxnSpPr>
            <a:stCxn id="14" idx="6"/>
            <a:endCxn id="18" idx="2"/>
          </p:cNvCxnSpPr>
          <p:nvPr/>
        </p:nvCxnSpPr>
        <p:spPr>
          <a:xfrm>
            <a:off x="6311900" y="4322962"/>
            <a:ext cx="2189626" cy="6692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/>
          <p:cNvCxnSpPr>
            <a:stCxn id="15" idx="6"/>
            <a:endCxn id="18" idx="2"/>
          </p:cNvCxnSpPr>
          <p:nvPr/>
        </p:nvCxnSpPr>
        <p:spPr>
          <a:xfrm flipV="1">
            <a:off x="6311900" y="4992193"/>
            <a:ext cx="2189626" cy="508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/>
          <p:cNvCxnSpPr>
            <a:stCxn id="15" idx="6"/>
            <a:endCxn id="16" idx="2"/>
          </p:cNvCxnSpPr>
          <p:nvPr/>
        </p:nvCxnSpPr>
        <p:spPr>
          <a:xfrm flipV="1">
            <a:off x="6311900" y="2650431"/>
            <a:ext cx="2189626" cy="284976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/>
          <p:cNvCxnSpPr>
            <a:stCxn id="15" idx="6"/>
            <a:endCxn id="17" idx="2"/>
          </p:cNvCxnSpPr>
          <p:nvPr/>
        </p:nvCxnSpPr>
        <p:spPr>
          <a:xfrm flipV="1">
            <a:off x="6311900" y="3814962"/>
            <a:ext cx="2189626" cy="16852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상자 80"/>
          <p:cNvSpPr txBox="1"/>
          <p:nvPr/>
        </p:nvSpPr>
        <p:spPr>
          <a:xfrm>
            <a:off x="2374900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INPUT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텍스트 상자 81"/>
          <p:cNvSpPr txBox="1"/>
          <p:nvPr/>
        </p:nvSpPr>
        <p:spPr>
          <a:xfrm>
            <a:off x="5219700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HIDDEN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텍스트 상자 82"/>
          <p:cNvSpPr txBox="1"/>
          <p:nvPr/>
        </p:nvSpPr>
        <p:spPr>
          <a:xfrm>
            <a:off x="8476126" y="630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OUTPUT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오른쪽 화살표[R] 85"/>
          <p:cNvSpPr/>
          <p:nvPr/>
        </p:nvSpPr>
        <p:spPr>
          <a:xfrm>
            <a:off x="9880600" y="2515146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오른쪽 화살표[R] 86"/>
          <p:cNvSpPr/>
          <p:nvPr/>
        </p:nvSpPr>
        <p:spPr>
          <a:xfrm>
            <a:off x="9880600" y="3620047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오른쪽 화살표[R] 87"/>
          <p:cNvSpPr/>
          <p:nvPr/>
        </p:nvSpPr>
        <p:spPr>
          <a:xfrm>
            <a:off x="9880600" y="4696224"/>
            <a:ext cx="1041400" cy="2705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1" name="텍스트 상자 80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2" name="텍스트 상자 81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8" name="텍스트 상자 157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55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4333623" y="5640808"/>
            <a:ext cx="246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Conv &amp; Activation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텍스트 상자 70"/>
          <p:cNvSpPr txBox="1"/>
          <p:nvPr/>
        </p:nvSpPr>
        <p:spPr>
          <a:xfrm>
            <a:off x="7195969" y="5640808"/>
            <a:ext cx="10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Pooling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15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9555042" y="55911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Flatten &amp; FC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7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4333623" y="5640808"/>
            <a:ext cx="246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Conv &amp; Activation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40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4333623" y="5640808"/>
            <a:ext cx="246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Conv &amp; Activation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cxnSp>
        <p:nvCxnSpPr>
          <p:cNvPr id="3" name="직선 연결선[R] 2"/>
          <p:cNvCxnSpPr>
            <a:stCxn id="69" idx="6"/>
            <a:endCxn id="125" idx="0"/>
          </p:cNvCxnSpPr>
          <p:nvPr/>
        </p:nvCxnSpPr>
        <p:spPr>
          <a:xfrm>
            <a:off x="1052568" y="2351707"/>
            <a:ext cx="3533250" cy="38065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/>
          <p:cNvCxnSpPr>
            <a:stCxn id="88" idx="7"/>
            <a:endCxn id="125" idx="0"/>
          </p:cNvCxnSpPr>
          <p:nvPr/>
        </p:nvCxnSpPr>
        <p:spPr>
          <a:xfrm>
            <a:off x="1633839" y="2157070"/>
            <a:ext cx="2951979" cy="57529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>
            <a:stCxn id="72" idx="6"/>
            <a:endCxn id="125" idx="0"/>
          </p:cNvCxnSpPr>
          <p:nvPr/>
        </p:nvCxnSpPr>
        <p:spPr>
          <a:xfrm flipV="1">
            <a:off x="1052568" y="2732360"/>
            <a:ext cx="3533250" cy="33530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/>
          <p:cNvCxnSpPr>
            <a:stCxn id="94" idx="5"/>
            <a:endCxn id="125" idx="0"/>
          </p:cNvCxnSpPr>
          <p:nvPr/>
        </p:nvCxnSpPr>
        <p:spPr>
          <a:xfrm flipV="1">
            <a:off x="1633839" y="2732360"/>
            <a:ext cx="2951979" cy="52994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4333623" y="5640808"/>
            <a:ext cx="246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Conv &amp; Activation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cxnSp>
        <p:nvCxnSpPr>
          <p:cNvPr id="3" name="직선 연결선[R] 2"/>
          <p:cNvCxnSpPr>
            <a:stCxn id="88" idx="6"/>
            <a:endCxn id="133" idx="0"/>
          </p:cNvCxnSpPr>
          <p:nvPr/>
        </p:nvCxnSpPr>
        <p:spPr>
          <a:xfrm>
            <a:off x="1714460" y="2351707"/>
            <a:ext cx="3464457" cy="38065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>
            <a:stCxn id="102" idx="0"/>
            <a:endCxn id="133" idx="0"/>
          </p:cNvCxnSpPr>
          <p:nvPr/>
        </p:nvCxnSpPr>
        <p:spPr>
          <a:xfrm>
            <a:off x="2101095" y="2076449"/>
            <a:ext cx="3077822" cy="65591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/>
          <p:cNvCxnSpPr>
            <a:stCxn id="104" idx="4"/>
            <a:endCxn id="133" idx="0"/>
          </p:cNvCxnSpPr>
          <p:nvPr/>
        </p:nvCxnSpPr>
        <p:spPr>
          <a:xfrm flipV="1">
            <a:off x="2101095" y="2732360"/>
            <a:ext cx="3077822" cy="61056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[R] 82"/>
          <p:cNvCxnSpPr>
            <a:stCxn id="94" idx="6"/>
            <a:endCxn id="133" idx="0"/>
          </p:cNvCxnSpPr>
          <p:nvPr/>
        </p:nvCxnSpPr>
        <p:spPr>
          <a:xfrm flipV="1">
            <a:off x="1714460" y="2732360"/>
            <a:ext cx="3464457" cy="3353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4333623" y="5640808"/>
            <a:ext cx="246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Conv &amp; Activation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cxnSp>
        <p:nvCxnSpPr>
          <p:cNvPr id="3" name="직선 연결선[R] 2"/>
          <p:cNvCxnSpPr>
            <a:stCxn id="102" idx="6"/>
            <a:endCxn id="138" idx="0"/>
          </p:cNvCxnSpPr>
          <p:nvPr/>
        </p:nvCxnSpPr>
        <p:spPr>
          <a:xfrm>
            <a:off x="2376352" y="2351707"/>
            <a:ext cx="3395664" cy="38065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>
            <a:stCxn id="104" idx="6"/>
            <a:endCxn id="138" idx="0"/>
          </p:cNvCxnSpPr>
          <p:nvPr/>
        </p:nvCxnSpPr>
        <p:spPr>
          <a:xfrm flipV="1">
            <a:off x="2376352" y="2732360"/>
            <a:ext cx="3395664" cy="3353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/>
          <p:cNvCxnSpPr>
            <a:stCxn id="112" idx="4"/>
            <a:endCxn id="138" idx="0"/>
          </p:cNvCxnSpPr>
          <p:nvPr/>
        </p:nvCxnSpPr>
        <p:spPr>
          <a:xfrm flipV="1">
            <a:off x="2762987" y="2732360"/>
            <a:ext cx="3009029" cy="61056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[R] 82"/>
          <p:cNvCxnSpPr>
            <a:stCxn id="111" idx="0"/>
            <a:endCxn id="138" idx="0"/>
          </p:cNvCxnSpPr>
          <p:nvPr/>
        </p:nvCxnSpPr>
        <p:spPr>
          <a:xfrm>
            <a:off x="2762987" y="2076449"/>
            <a:ext cx="3009029" cy="65591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1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4333623" y="5640808"/>
            <a:ext cx="246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Conv &amp; Activation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cxnSp>
        <p:nvCxnSpPr>
          <p:cNvPr id="3" name="직선 연결선[R] 2"/>
          <p:cNvCxnSpPr>
            <a:stCxn id="111" idx="6"/>
            <a:endCxn id="143" idx="0"/>
          </p:cNvCxnSpPr>
          <p:nvPr/>
        </p:nvCxnSpPr>
        <p:spPr>
          <a:xfrm>
            <a:off x="3038244" y="2351707"/>
            <a:ext cx="3326871" cy="38065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>
            <a:stCxn id="112" idx="6"/>
            <a:endCxn id="143" idx="0"/>
          </p:cNvCxnSpPr>
          <p:nvPr/>
        </p:nvCxnSpPr>
        <p:spPr>
          <a:xfrm flipV="1">
            <a:off x="3038244" y="2732360"/>
            <a:ext cx="3326871" cy="33530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>
            <a:stCxn id="119" idx="4"/>
            <a:endCxn id="143" idx="0"/>
          </p:cNvCxnSpPr>
          <p:nvPr/>
        </p:nvCxnSpPr>
        <p:spPr>
          <a:xfrm flipV="1">
            <a:off x="3424877" y="2732360"/>
            <a:ext cx="2940238" cy="61056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/>
          <p:cNvCxnSpPr>
            <a:stCxn id="118" idx="0"/>
            <a:endCxn id="143" idx="0"/>
          </p:cNvCxnSpPr>
          <p:nvPr/>
        </p:nvCxnSpPr>
        <p:spPr>
          <a:xfrm>
            <a:off x="3424877" y="2076449"/>
            <a:ext cx="2940238" cy="65591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41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Intro -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Applications of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344538"/>
            <a:ext cx="96139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solidFill>
              <a:schemeClr val="accent2"/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4333623" y="5640808"/>
            <a:ext cx="246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Conv &amp; Activation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cxnSp>
        <p:nvCxnSpPr>
          <p:cNvPr id="3" name="직선 연결선[R] 2"/>
          <p:cNvCxnSpPr>
            <a:stCxn id="72" idx="6"/>
            <a:endCxn id="129" idx="0"/>
          </p:cNvCxnSpPr>
          <p:nvPr/>
        </p:nvCxnSpPr>
        <p:spPr>
          <a:xfrm>
            <a:off x="1052568" y="3067669"/>
            <a:ext cx="3533248" cy="2768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/>
          <p:cNvCxnSpPr>
            <a:stCxn id="75" idx="6"/>
            <a:endCxn id="129" idx="0"/>
          </p:cNvCxnSpPr>
          <p:nvPr/>
        </p:nvCxnSpPr>
        <p:spPr>
          <a:xfrm flipV="1">
            <a:off x="1052568" y="3344473"/>
            <a:ext cx="3533248" cy="43915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>
            <a:stCxn id="94" idx="0"/>
            <a:endCxn id="129" idx="0"/>
          </p:cNvCxnSpPr>
          <p:nvPr/>
        </p:nvCxnSpPr>
        <p:spPr>
          <a:xfrm>
            <a:off x="1439203" y="2792411"/>
            <a:ext cx="3146613" cy="55206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/>
          <p:cNvCxnSpPr>
            <a:stCxn id="96" idx="4"/>
            <a:endCxn id="129" idx="0"/>
          </p:cNvCxnSpPr>
          <p:nvPr/>
        </p:nvCxnSpPr>
        <p:spPr>
          <a:xfrm flipV="1">
            <a:off x="1439203" y="3344473"/>
            <a:ext cx="3146613" cy="7144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27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4333623" y="5640808"/>
            <a:ext cx="246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Conv &amp; Activation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4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71" name="텍스트 상자 70"/>
          <p:cNvSpPr txBox="1"/>
          <p:nvPr/>
        </p:nvSpPr>
        <p:spPr>
          <a:xfrm>
            <a:off x="7195969" y="5640808"/>
            <a:ext cx="10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Pooling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630" name="그룹 629"/>
          <p:cNvGrpSpPr/>
          <p:nvPr/>
        </p:nvGrpSpPr>
        <p:grpSpPr>
          <a:xfrm>
            <a:off x="4305993" y="2652477"/>
            <a:ext cx="1185773" cy="1271129"/>
            <a:chOff x="4305993" y="2652477"/>
            <a:chExt cx="1185773" cy="1271129"/>
          </a:xfrm>
        </p:grpSpPr>
        <p:sp>
          <p:nvSpPr>
            <p:cNvPr id="2" name="직사각형 1"/>
            <p:cNvSpPr/>
            <p:nvPr/>
          </p:nvSpPr>
          <p:spPr>
            <a:xfrm>
              <a:off x="4305993" y="2652477"/>
              <a:ext cx="1185773" cy="1271129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 w="698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cxnSp>
          <p:nvCxnSpPr>
            <p:cNvPr id="5" name="직선 연결선[R] 4"/>
            <p:cNvCxnSpPr>
              <a:stCxn id="2" idx="0"/>
              <a:endCxn id="2" idx="2"/>
            </p:cNvCxnSpPr>
            <p:nvPr/>
          </p:nvCxnSpPr>
          <p:spPr>
            <a:xfrm>
              <a:off x="4898880" y="2652477"/>
              <a:ext cx="0" cy="1271129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직선 연결선[R] 628"/>
            <p:cNvCxnSpPr>
              <a:stCxn id="2" idx="1"/>
              <a:endCxn id="2" idx="3"/>
            </p:cNvCxnSpPr>
            <p:nvPr/>
          </p:nvCxnSpPr>
          <p:spPr>
            <a:xfrm>
              <a:off x="4305993" y="3288042"/>
              <a:ext cx="1185773" cy="0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46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71" name="텍스트 상자 70"/>
          <p:cNvSpPr txBox="1"/>
          <p:nvPr/>
        </p:nvSpPr>
        <p:spPr>
          <a:xfrm>
            <a:off x="7195969" y="5640808"/>
            <a:ext cx="10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Pooling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630" name="그룹 629"/>
          <p:cNvGrpSpPr/>
          <p:nvPr/>
        </p:nvGrpSpPr>
        <p:grpSpPr>
          <a:xfrm>
            <a:off x="5519648" y="2652477"/>
            <a:ext cx="1185773" cy="1271129"/>
            <a:chOff x="4305993" y="2652477"/>
            <a:chExt cx="1185773" cy="1271129"/>
          </a:xfrm>
        </p:grpSpPr>
        <p:sp>
          <p:nvSpPr>
            <p:cNvPr id="2" name="직사각형 1"/>
            <p:cNvSpPr/>
            <p:nvPr/>
          </p:nvSpPr>
          <p:spPr>
            <a:xfrm>
              <a:off x="4305993" y="2652477"/>
              <a:ext cx="1185773" cy="1271129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 w="698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cxnSp>
          <p:nvCxnSpPr>
            <p:cNvPr id="5" name="직선 연결선[R] 4"/>
            <p:cNvCxnSpPr>
              <a:stCxn id="2" idx="0"/>
              <a:endCxn id="2" idx="2"/>
            </p:cNvCxnSpPr>
            <p:nvPr/>
          </p:nvCxnSpPr>
          <p:spPr>
            <a:xfrm>
              <a:off x="4898880" y="2652477"/>
              <a:ext cx="0" cy="1271129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직선 연결선[R] 628"/>
            <p:cNvCxnSpPr>
              <a:stCxn id="2" idx="1"/>
              <a:endCxn id="2" idx="3"/>
            </p:cNvCxnSpPr>
            <p:nvPr/>
          </p:nvCxnSpPr>
          <p:spPr>
            <a:xfrm>
              <a:off x="4305993" y="3288042"/>
              <a:ext cx="1185773" cy="0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71" name="텍스트 상자 70"/>
          <p:cNvSpPr txBox="1"/>
          <p:nvPr/>
        </p:nvSpPr>
        <p:spPr>
          <a:xfrm>
            <a:off x="7195969" y="5640808"/>
            <a:ext cx="10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Pooling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630" name="그룹 629"/>
          <p:cNvGrpSpPr/>
          <p:nvPr/>
        </p:nvGrpSpPr>
        <p:grpSpPr>
          <a:xfrm>
            <a:off x="4305993" y="3899376"/>
            <a:ext cx="1185773" cy="1271129"/>
            <a:chOff x="4305993" y="2652477"/>
            <a:chExt cx="1185773" cy="1271129"/>
          </a:xfrm>
        </p:grpSpPr>
        <p:sp>
          <p:nvSpPr>
            <p:cNvPr id="2" name="직사각형 1"/>
            <p:cNvSpPr/>
            <p:nvPr/>
          </p:nvSpPr>
          <p:spPr>
            <a:xfrm>
              <a:off x="4305993" y="2652477"/>
              <a:ext cx="1185773" cy="1271129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 w="698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cxnSp>
          <p:nvCxnSpPr>
            <p:cNvPr id="5" name="직선 연결선[R] 4"/>
            <p:cNvCxnSpPr>
              <a:stCxn id="2" idx="0"/>
              <a:endCxn id="2" idx="2"/>
            </p:cNvCxnSpPr>
            <p:nvPr/>
          </p:nvCxnSpPr>
          <p:spPr>
            <a:xfrm>
              <a:off x="4898880" y="2652477"/>
              <a:ext cx="0" cy="1271129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직선 연결선[R] 628"/>
            <p:cNvCxnSpPr>
              <a:stCxn id="2" idx="1"/>
              <a:endCxn id="2" idx="3"/>
            </p:cNvCxnSpPr>
            <p:nvPr/>
          </p:nvCxnSpPr>
          <p:spPr>
            <a:xfrm>
              <a:off x="4305993" y="3288042"/>
              <a:ext cx="1185773" cy="0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3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71" name="텍스트 상자 70"/>
          <p:cNvSpPr txBox="1"/>
          <p:nvPr/>
        </p:nvSpPr>
        <p:spPr>
          <a:xfrm>
            <a:off x="7195969" y="5640808"/>
            <a:ext cx="10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Pooling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630" name="그룹 629"/>
          <p:cNvGrpSpPr/>
          <p:nvPr/>
        </p:nvGrpSpPr>
        <p:grpSpPr>
          <a:xfrm>
            <a:off x="5486397" y="3916001"/>
            <a:ext cx="1185773" cy="1271129"/>
            <a:chOff x="4305993" y="2652477"/>
            <a:chExt cx="1185773" cy="1271129"/>
          </a:xfrm>
        </p:grpSpPr>
        <p:sp>
          <p:nvSpPr>
            <p:cNvPr id="2" name="직사각형 1"/>
            <p:cNvSpPr/>
            <p:nvPr/>
          </p:nvSpPr>
          <p:spPr>
            <a:xfrm>
              <a:off x="4305993" y="2652477"/>
              <a:ext cx="1185773" cy="1271129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 w="698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cxnSp>
          <p:nvCxnSpPr>
            <p:cNvPr id="5" name="직선 연결선[R] 4"/>
            <p:cNvCxnSpPr>
              <a:stCxn id="2" idx="0"/>
              <a:endCxn id="2" idx="2"/>
            </p:cNvCxnSpPr>
            <p:nvPr/>
          </p:nvCxnSpPr>
          <p:spPr>
            <a:xfrm>
              <a:off x="4898880" y="2652477"/>
              <a:ext cx="0" cy="1271129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직선 연결선[R] 628"/>
            <p:cNvCxnSpPr>
              <a:stCxn id="2" idx="1"/>
              <a:endCxn id="2" idx="3"/>
            </p:cNvCxnSpPr>
            <p:nvPr/>
          </p:nvCxnSpPr>
          <p:spPr>
            <a:xfrm>
              <a:off x="4305993" y="3288042"/>
              <a:ext cx="1185773" cy="0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12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텍스트 상자 70"/>
          <p:cNvSpPr txBox="1"/>
          <p:nvPr/>
        </p:nvSpPr>
        <p:spPr>
          <a:xfrm>
            <a:off x="7195969" y="5640808"/>
            <a:ext cx="10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Pooling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84" name="텍스트 상자 83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텍스트 상자 84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텍스트 상자 88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5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9555042" y="55911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Flatten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9555042" y="55911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Flatten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50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9555042" y="55911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Flatten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7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Intro -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Applications of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344538"/>
            <a:ext cx="9613900" cy="431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586074"/>
            <a:ext cx="12192000" cy="4165600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4000" b="1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4102608" y="2499053"/>
            <a:ext cx="349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bg1"/>
                </a:solidFill>
              </a:rPr>
              <a:t>Classification </a:t>
            </a:r>
            <a:endParaRPr kumimoji="1"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4102608" y="3401549"/>
            <a:ext cx="352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bg1"/>
                </a:solidFill>
              </a:rPr>
              <a:t>Detection</a:t>
            </a:r>
            <a:endParaRPr kumimoji="1"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4102608" y="4304046"/>
            <a:ext cx="352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bg1"/>
                </a:solidFill>
              </a:rPr>
              <a:t>Segmentation</a:t>
            </a:r>
            <a:endParaRPr kumimoji="1"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9555042" y="55911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Flatten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28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9555042" y="55911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Flatten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7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9555042" y="55911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        FC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cxnSp>
        <p:nvCxnSpPr>
          <p:cNvPr id="3" name="직선 연결선[R] 2"/>
          <p:cNvCxnSpPr>
            <a:stCxn id="154" idx="6"/>
            <a:endCxn id="77" idx="0"/>
          </p:cNvCxnSpPr>
          <p:nvPr/>
        </p:nvCxnSpPr>
        <p:spPr>
          <a:xfrm flipV="1">
            <a:off x="9690136" y="2652478"/>
            <a:ext cx="1318008" cy="61904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>
            <a:stCxn id="154" idx="6"/>
            <a:endCxn id="79" idx="0"/>
          </p:cNvCxnSpPr>
          <p:nvPr/>
        </p:nvCxnSpPr>
        <p:spPr>
          <a:xfrm>
            <a:off x="9690136" y="2714382"/>
            <a:ext cx="1318210" cy="89645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/>
          <p:cNvCxnSpPr>
            <a:stCxn id="155" idx="6"/>
            <a:endCxn id="79" idx="0"/>
          </p:cNvCxnSpPr>
          <p:nvPr/>
        </p:nvCxnSpPr>
        <p:spPr>
          <a:xfrm>
            <a:off x="9690136" y="3442883"/>
            <a:ext cx="1318210" cy="16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[R] 82"/>
          <p:cNvCxnSpPr>
            <a:stCxn id="156" idx="6"/>
            <a:endCxn id="79" idx="0"/>
          </p:cNvCxnSpPr>
          <p:nvPr/>
        </p:nvCxnSpPr>
        <p:spPr>
          <a:xfrm flipV="1">
            <a:off x="9690136" y="3610840"/>
            <a:ext cx="1318210" cy="56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/>
          <p:cNvCxnSpPr>
            <a:stCxn id="157" idx="6"/>
            <a:endCxn id="79" idx="0"/>
          </p:cNvCxnSpPr>
          <p:nvPr/>
        </p:nvCxnSpPr>
        <p:spPr>
          <a:xfrm flipV="1">
            <a:off x="9690136" y="3610840"/>
            <a:ext cx="1318210" cy="1289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/>
          <p:cNvCxnSpPr>
            <a:stCxn id="155" idx="6"/>
            <a:endCxn id="77" idx="0"/>
          </p:cNvCxnSpPr>
          <p:nvPr/>
        </p:nvCxnSpPr>
        <p:spPr>
          <a:xfrm flipV="1">
            <a:off x="9690136" y="2652478"/>
            <a:ext cx="1318008" cy="79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/>
          <p:cNvCxnSpPr>
            <a:stCxn id="156" idx="6"/>
            <a:endCxn id="77" idx="0"/>
          </p:cNvCxnSpPr>
          <p:nvPr/>
        </p:nvCxnSpPr>
        <p:spPr>
          <a:xfrm flipV="1">
            <a:off x="9690136" y="2652478"/>
            <a:ext cx="1318008" cy="1518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/>
          <p:cNvCxnSpPr>
            <a:stCxn id="157" idx="6"/>
            <a:endCxn id="77" idx="0"/>
          </p:cNvCxnSpPr>
          <p:nvPr/>
        </p:nvCxnSpPr>
        <p:spPr>
          <a:xfrm flipV="1">
            <a:off x="9690136" y="2652478"/>
            <a:ext cx="1318008" cy="224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/>
          <p:cNvCxnSpPr>
            <a:stCxn id="154" idx="6"/>
            <a:endCxn id="80" idx="0"/>
          </p:cNvCxnSpPr>
          <p:nvPr/>
        </p:nvCxnSpPr>
        <p:spPr>
          <a:xfrm>
            <a:off x="9690136" y="2714382"/>
            <a:ext cx="1318411" cy="185481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/>
          <p:cNvCxnSpPr>
            <a:stCxn id="155" idx="6"/>
            <a:endCxn id="80" idx="0"/>
          </p:cNvCxnSpPr>
          <p:nvPr/>
        </p:nvCxnSpPr>
        <p:spPr>
          <a:xfrm>
            <a:off x="9690136" y="3442883"/>
            <a:ext cx="1318411" cy="1126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/>
          <p:cNvCxnSpPr>
            <a:stCxn id="156" idx="6"/>
            <a:endCxn id="80" idx="0"/>
          </p:cNvCxnSpPr>
          <p:nvPr/>
        </p:nvCxnSpPr>
        <p:spPr>
          <a:xfrm>
            <a:off x="9690136" y="4171384"/>
            <a:ext cx="1318411" cy="397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/>
          <p:cNvCxnSpPr>
            <a:stCxn id="157" idx="6"/>
            <a:endCxn id="80" idx="0"/>
          </p:cNvCxnSpPr>
          <p:nvPr/>
        </p:nvCxnSpPr>
        <p:spPr>
          <a:xfrm flipV="1">
            <a:off x="9690136" y="4569201"/>
            <a:ext cx="1318411" cy="330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2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9555042" y="55911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        FC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cxnSp>
        <p:nvCxnSpPr>
          <p:cNvPr id="3" name="직선 연결선[R] 2"/>
          <p:cNvCxnSpPr>
            <a:stCxn id="154" idx="6"/>
            <a:endCxn id="77" idx="0"/>
          </p:cNvCxnSpPr>
          <p:nvPr/>
        </p:nvCxnSpPr>
        <p:spPr>
          <a:xfrm flipV="1">
            <a:off x="9690136" y="2652478"/>
            <a:ext cx="1318008" cy="61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>
            <a:stCxn id="154" idx="6"/>
            <a:endCxn id="79" idx="0"/>
          </p:cNvCxnSpPr>
          <p:nvPr/>
        </p:nvCxnSpPr>
        <p:spPr>
          <a:xfrm>
            <a:off x="9690136" y="2714382"/>
            <a:ext cx="1318210" cy="896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/>
          <p:cNvCxnSpPr>
            <a:stCxn id="155" idx="6"/>
            <a:endCxn id="79" idx="0"/>
          </p:cNvCxnSpPr>
          <p:nvPr/>
        </p:nvCxnSpPr>
        <p:spPr>
          <a:xfrm>
            <a:off x="9690136" y="3442883"/>
            <a:ext cx="1318210" cy="16795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[R] 82"/>
          <p:cNvCxnSpPr>
            <a:stCxn id="156" idx="6"/>
            <a:endCxn id="79" idx="0"/>
          </p:cNvCxnSpPr>
          <p:nvPr/>
        </p:nvCxnSpPr>
        <p:spPr>
          <a:xfrm flipV="1">
            <a:off x="9690136" y="3610840"/>
            <a:ext cx="1318210" cy="56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/>
          <p:cNvCxnSpPr>
            <a:stCxn id="157" idx="6"/>
            <a:endCxn id="79" idx="0"/>
          </p:cNvCxnSpPr>
          <p:nvPr/>
        </p:nvCxnSpPr>
        <p:spPr>
          <a:xfrm flipV="1">
            <a:off x="9690136" y="3610840"/>
            <a:ext cx="1318210" cy="1289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/>
          <p:cNvCxnSpPr>
            <a:stCxn id="155" idx="6"/>
            <a:endCxn id="77" idx="0"/>
          </p:cNvCxnSpPr>
          <p:nvPr/>
        </p:nvCxnSpPr>
        <p:spPr>
          <a:xfrm flipV="1">
            <a:off x="9690136" y="2652478"/>
            <a:ext cx="1318008" cy="790405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/>
          <p:cNvCxnSpPr>
            <a:stCxn id="156" idx="6"/>
            <a:endCxn id="77" idx="0"/>
          </p:cNvCxnSpPr>
          <p:nvPr/>
        </p:nvCxnSpPr>
        <p:spPr>
          <a:xfrm flipV="1">
            <a:off x="9690136" y="2652478"/>
            <a:ext cx="1318008" cy="1518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/>
          <p:cNvCxnSpPr>
            <a:stCxn id="157" idx="6"/>
            <a:endCxn id="77" idx="0"/>
          </p:cNvCxnSpPr>
          <p:nvPr/>
        </p:nvCxnSpPr>
        <p:spPr>
          <a:xfrm flipV="1">
            <a:off x="9690136" y="2652478"/>
            <a:ext cx="1318008" cy="224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/>
          <p:cNvCxnSpPr>
            <a:stCxn id="154" idx="6"/>
            <a:endCxn id="80" idx="0"/>
          </p:cNvCxnSpPr>
          <p:nvPr/>
        </p:nvCxnSpPr>
        <p:spPr>
          <a:xfrm>
            <a:off x="9690136" y="2714382"/>
            <a:ext cx="1318411" cy="1854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/>
          <p:cNvCxnSpPr>
            <a:stCxn id="155" idx="6"/>
            <a:endCxn id="80" idx="0"/>
          </p:cNvCxnSpPr>
          <p:nvPr/>
        </p:nvCxnSpPr>
        <p:spPr>
          <a:xfrm>
            <a:off x="9690136" y="3442883"/>
            <a:ext cx="1318411" cy="112631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/>
          <p:cNvCxnSpPr>
            <a:stCxn id="156" idx="6"/>
            <a:endCxn id="80" idx="0"/>
          </p:cNvCxnSpPr>
          <p:nvPr/>
        </p:nvCxnSpPr>
        <p:spPr>
          <a:xfrm>
            <a:off x="9690136" y="4171384"/>
            <a:ext cx="1318411" cy="397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/>
          <p:cNvCxnSpPr>
            <a:stCxn id="157" idx="6"/>
            <a:endCxn id="80" idx="0"/>
          </p:cNvCxnSpPr>
          <p:nvPr/>
        </p:nvCxnSpPr>
        <p:spPr>
          <a:xfrm flipV="1">
            <a:off x="9690136" y="4569201"/>
            <a:ext cx="1318411" cy="330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24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9555042" y="55911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        FC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cxnSp>
        <p:nvCxnSpPr>
          <p:cNvPr id="3" name="직선 연결선[R] 2"/>
          <p:cNvCxnSpPr>
            <a:stCxn id="154" idx="6"/>
            <a:endCxn id="77" idx="0"/>
          </p:cNvCxnSpPr>
          <p:nvPr/>
        </p:nvCxnSpPr>
        <p:spPr>
          <a:xfrm flipV="1">
            <a:off x="9690136" y="2652478"/>
            <a:ext cx="1318008" cy="61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>
            <a:stCxn id="154" idx="6"/>
            <a:endCxn id="79" idx="0"/>
          </p:cNvCxnSpPr>
          <p:nvPr/>
        </p:nvCxnSpPr>
        <p:spPr>
          <a:xfrm>
            <a:off x="9690136" y="2714382"/>
            <a:ext cx="1318210" cy="896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/>
          <p:cNvCxnSpPr>
            <a:stCxn id="155" idx="6"/>
            <a:endCxn id="79" idx="0"/>
          </p:cNvCxnSpPr>
          <p:nvPr/>
        </p:nvCxnSpPr>
        <p:spPr>
          <a:xfrm>
            <a:off x="9690136" y="3442883"/>
            <a:ext cx="1318210" cy="16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[R] 82"/>
          <p:cNvCxnSpPr>
            <a:stCxn id="156" idx="6"/>
            <a:endCxn id="79" idx="0"/>
          </p:cNvCxnSpPr>
          <p:nvPr/>
        </p:nvCxnSpPr>
        <p:spPr>
          <a:xfrm flipV="1">
            <a:off x="9690136" y="3610840"/>
            <a:ext cx="1318210" cy="560544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/>
          <p:cNvCxnSpPr>
            <a:stCxn id="157" idx="6"/>
            <a:endCxn id="79" idx="0"/>
          </p:cNvCxnSpPr>
          <p:nvPr/>
        </p:nvCxnSpPr>
        <p:spPr>
          <a:xfrm flipV="1">
            <a:off x="9690136" y="3610840"/>
            <a:ext cx="1318210" cy="1289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/>
          <p:cNvCxnSpPr>
            <a:stCxn id="155" idx="6"/>
            <a:endCxn id="77" idx="0"/>
          </p:cNvCxnSpPr>
          <p:nvPr/>
        </p:nvCxnSpPr>
        <p:spPr>
          <a:xfrm flipV="1">
            <a:off x="9690136" y="2652478"/>
            <a:ext cx="1318008" cy="79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/>
          <p:cNvCxnSpPr>
            <a:stCxn id="156" idx="6"/>
            <a:endCxn id="77" idx="0"/>
          </p:cNvCxnSpPr>
          <p:nvPr/>
        </p:nvCxnSpPr>
        <p:spPr>
          <a:xfrm flipV="1">
            <a:off x="9690136" y="2652478"/>
            <a:ext cx="1318008" cy="151890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/>
          <p:cNvCxnSpPr>
            <a:stCxn id="157" idx="6"/>
            <a:endCxn id="77" idx="0"/>
          </p:cNvCxnSpPr>
          <p:nvPr/>
        </p:nvCxnSpPr>
        <p:spPr>
          <a:xfrm flipV="1">
            <a:off x="9690136" y="2652478"/>
            <a:ext cx="1318008" cy="224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/>
          <p:cNvCxnSpPr>
            <a:stCxn id="154" idx="6"/>
            <a:endCxn id="80" idx="0"/>
          </p:cNvCxnSpPr>
          <p:nvPr/>
        </p:nvCxnSpPr>
        <p:spPr>
          <a:xfrm>
            <a:off x="9690136" y="2714382"/>
            <a:ext cx="1318411" cy="1854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/>
          <p:cNvCxnSpPr>
            <a:stCxn id="155" idx="6"/>
            <a:endCxn id="80" idx="0"/>
          </p:cNvCxnSpPr>
          <p:nvPr/>
        </p:nvCxnSpPr>
        <p:spPr>
          <a:xfrm>
            <a:off x="9690136" y="3442883"/>
            <a:ext cx="1318411" cy="1126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/>
          <p:cNvCxnSpPr>
            <a:stCxn id="156" idx="6"/>
            <a:endCxn id="80" idx="0"/>
          </p:cNvCxnSpPr>
          <p:nvPr/>
        </p:nvCxnSpPr>
        <p:spPr>
          <a:xfrm>
            <a:off x="9690136" y="4171384"/>
            <a:ext cx="1318411" cy="39781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/>
          <p:cNvCxnSpPr>
            <a:stCxn id="157" idx="6"/>
            <a:endCxn id="80" idx="0"/>
          </p:cNvCxnSpPr>
          <p:nvPr/>
        </p:nvCxnSpPr>
        <p:spPr>
          <a:xfrm flipV="1">
            <a:off x="9690136" y="4569201"/>
            <a:ext cx="1318411" cy="330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9555042" y="55911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        FC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cxnSp>
        <p:nvCxnSpPr>
          <p:cNvPr id="3" name="직선 연결선[R] 2"/>
          <p:cNvCxnSpPr>
            <a:stCxn id="154" idx="6"/>
            <a:endCxn id="77" idx="0"/>
          </p:cNvCxnSpPr>
          <p:nvPr/>
        </p:nvCxnSpPr>
        <p:spPr>
          <a:xfrm flipV="1">
            <a:off x="9690136" y="2652478"/>
            <a:ext cx="1318008" cy="61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>
            <a:stCxn id="154" idx="6"/>
            <a:endCxn id="79" idx="0"/>
          </p:cNvCxnSpPr>
          <p:nvPr/>
        </p:nvCxnSpPr>
        <p:spPr>
          <a:xfrm>
            <a:off x="9690136" y="2714382"/>
            <a:ext cx="1318210" cy="896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/>
          <p:cNvCxnSpPr>
            <a:stCxn id="155" idx="6"/>
            <a:endCxn id="79" idx="0"/>
          </p:cNvCxnSpPr>
          <p:nvPr/>
        </p:nvCxnSpPr>
        <p:spPr>
          <a:xfrm>
            <a:off x="9690136" y="3442883"/>
            <a:ext cx="1318210" cy="16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[R] 82"/>
          <p:cNvCxnSpPr>
            <a:stCxn id="156" idx="6"/>
            <a:endCxn id="79" idx="0"/>
          </p:cNvCxnSpPr>
          <p:nvPr/>
        </p:nvCxnSpPr>
        <p:spPr>
          <a:xfrm flipV="1">
            <a:off x="9690136" y="3610840"/>
            <a:ext cx="1318210" cy="56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/>
          <p:cNvCxnSpPr>
            <a:stCxn id="157" idx="6"/>
            <a:endCxn id="79" idx="0"/>
          </p:cNvCxnSpPr>
          <p:nvPr/>
        </p:nvCxnSpPr>
        <p:spPr>
          <a:xfrm flipV="1">
            <a:off x="9690136" y="3610840"/>
            <a:ext cx="1318210" cy="1289044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/>
          <p:cNvCxnSpPr>
            <a:stCxn id="155" idx="6"/>
            <a:endCxn id="77" idx="0"/>
          </p:cNvCxnSpPr>
          <p:nvPr/>
        </p:nvCxnSpPr>
        <p:spPr>
          <a:xfrm flipV="1">
            <a:off x="9690136" y="2652478"/>
            <a:ext cx="1318008" cy="79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/>
          <p:cNvCxnSpPr>
            <a:stCxn id="156" idx="6"/>
            <a:endCxn id="77" idx="0"/>
          </p:cNvCxnSpPr>
          <p:nvPr/>
        </p:nvCxnSpPr>
        <p:spPr>
          <a:xfrm flipV="1">
            <a:off x="9690136" y="2652478"/>
            <a:ext cx="1318008" cy="1518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/>
          <p:cNvCxnSpPr>
            <a:stCxn id="157" idx="6"/>
            <a:endCxn id="77" idx="0"/>
          </p:cNvCxnSpPr>
          <p:nvPr/>
        </p:nvCxnSpPr>
        <p:spPr>
          <a:xfrm flipV="1">
            <a:off x="9690136" y="2652478"/>
            <a:ext cx="1318008" cy="224740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/>
          <p:cNvCxnSpPr>
            <a:stCxn id="154" idx="6"/>
            <a:endCxn id="80" idx="0"/>
          </p:cNvCxnSpPr>
          <p:nvPr/>
        </p:nvCxnSpPr>
        <p:spPr>
          <a:xfrm>
            <a:off x="9690136" y="2714382"/>
            <a:ext cx="1318411" cy="1854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/>
          <p:cNvCxnSpPr>
            <a:stCxn id="155" idx="6"/>
            <a:endCxn id="80" idx="0"/>
          </p:cNvCxnSpPr>
          <p:nvPr/>
        </p:nvCxnSpPr>
        <p:spPr>
          <a:xfrm>
            <a:off x="9690136" y="3442883"/>
            <a:ext cx="1318411" cy="1126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/>
          <p:cNvCxnSpPr>
            <a:stCxn id="156" idx="6"/>
            <a:endCxn id="80" idx="0"/>
          </p:cNvCxnSpPr>
          <p:nvPr/>
        </p:nvCxnSpPr>
        <p:spPr>
          <a:xfrm>
            <a:off x="9690136" y="4171384"/>
            <a:ext cx="1318411" cy="397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/>
          <p:cNvCxnSpPr>
            <a:stCxn id="157" idx="6"/>
            <a:endCxn id="80" idx="0"/>
          </p:cNvCxnSpPr>
          <p:nvPr/>
        </p:nvCxnSpPr>
        <p:spPr>
          <a:xfrm flipV="1">
            <a:off x="9690136" y="4569201"/>
            <a:ext cx="1318411" cy="330683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3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Convolutional Neural Network</a:t>
            </a: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732886" y="2652478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33088" y="3610840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733289" y="4569201"/>
            <a:ext cx="550515" cy="550515"/>
          </a:xfrm>
          <a:prstGeom prst="ellipse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2053" y="2076449"/>
            <a:ext cx="550515" cy="3414365"/>
            <a:chOff x="502053" y="2076449"/>
            <a:chExt cx="550515" cy="3414365"/>
          </a:xfrm>
        </p:grpSpPr>
        <p:sp>
          <p:nvSpPr>
            <p:cNvPr id="69" name="타원 68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163945" y="2076449"/>
            <a:ext cx="550515" cy="3414365"/>
            <a:chOff x="502053" y="2076449"/>
            <a:chExt cx="550515" cy="3414365"/>
          </a:xfrm>
        </p:grpSpPr>
        <p:sp>
          <p:nvSpPr>
            <p:cNvPr id="88" name="타원 8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825837" y="2076449"/>
            <a:ext cx="550515" cy="3414365"/>
            <a:chOff x="502053" y="2076449"/>
            <a:chExt cx="550515" cy="3414365"/>
          </a:xfrm>
        </p:grpSpPr>
        <p:sp>
          <p:nvSpPr>
            <p:cNvPr id="102" name="타원 101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87729" y="2076449"/>
            <a:ext cx="550515" cy="3414365"/>
            <a:chOff x="502053" y="2076449"/>
            <a:chExt cx="550515" cy="3414365"/>
          </a:xfrm>
        </p:grpSpPr>
        <p:sp>
          <p:nvSpPr>
            <p:cNvPr id="111" name="타원 110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149619" y="2076449"/>
            <a:ext cx="550515" cy="3414365"/>
            <a:chOff x="502053" y="2076449"/>
            <a:chExt cx="550515" cy="3414365"/>
          </a:xfrm>
        </p:grpSpPr>
        <p:sp>
          <p:nvSpPr>
            <p:cNvPr id="118" name="타원 117"/>
            <p:cNvSpPr/>
            <p:nvPr/>
          </p:nvSpPr>
          <p:spPr>
            <a:xfrm>
              <a:off x="502053" y="207644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02053" y="2792411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502053" y="3508374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502053" y="4224336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02053" y="4940299"/>
              <a:ext cx="550515" cy="550515"/>
            </a:xfrm>
            <a:prstGeom prst="ellipse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33624" y="2732360"/>
            <a:ext cx="504385" cy="2340723"/>
            <a:chOff x="4849011" y="2538357"/>
            <a:chExt cx="504385" cy="2340723"/>
          </a:xfrm>
        </p:grpSpPr>
        <p:sp>
          <p:nvSpPr>
            <p:cNvPr id="125" name="타원 124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26723" y="2732360"/>
            <a:ext cx="504385" cy="2340723"/>
            <a:chOff x="4849011" y="2538357"/>
            <a:chExt cx="504385" cy="2340723"/>
          </a:xfrm>
        </p:grpSpPr>
        <p:sp>
          <p:nvSpPr>
            <p:cNvPr id="133" name="타원 13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519822" y="2732360"/>
            <a:ext cx="504385" cy="2340723"/>
            <a:chOff x="4849011" y="2538357"/>
            <a:chExt cx="504385" cy="2340723"/>
          </a:xfrm>
        </p:grpSpPr>
        <p:sp>
          <p:nvSpPr>
            <p:cNvPr id="138" name="타원 137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112921" y="2732360"/>
            <a:ext cx="504385" cy="2340723"/>
            <a:chOff x="4849011" y="2538357"/>
            <a:chExt cx="504385" cy="2340723"/>
          </a:xfrm>
        </p:grpSpPr>
        <p:sp>
          <p:nvSpPr>
            <p:cNvPr id="143" name="타원 142"/>
            <p:cNvSpPr/>
            <p:nvPr/>
          </p:nvSpPr>
          <p:spPr>
            <a:xfrm>
              <a:off x="4849013" y="253835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4849011" y="3150470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4849012" y="3762583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849013" y="4374697"/>
              <a:ext cx="504383" cy="504383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4057" y="3180993"/>
            <a:ext cx="504383" cy="1155543"/>
            <a:chOff x="8354335" y="3114493"/>
            <a:chExt cx="504383" cy="1155543"/>
          </a:xfrm>
        </p:grpSpPr>
        <p:sp>
          <p:nvSpPr>
            <p:cNvPr id="147" name="타원 146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766222" y="3172426"/>
            <a:ext cx="504383" cy="1155543"/>
            <a:chOff x="8354335" y="3114493"/>
            <a:chExt cx="504383" cy="1155543"/>
          </a:xfrm>
        </p:grpSpPr>
        <p:sp>
          <p:nvSpPr>
            <p:cNvPr id="152" name="타원 151"/>
            <p:cNvSpPr/>
            <p:nvPr/>
          </p:nvSpPr>
          <p:spPr>
            <a:xfrm>
              <a:off x="8354335" y="311449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8354335" y="3765653"/>
              <a:ext cx="504383" cy="504383"/>
            </a:xfrm>
            <a:prstGeom prst="ellips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54" name="타원 153"/>
          <p:cNvSpPr/>
          <p:nvPr/>
        </p:nvSpPr>
        <p:spPr>
          <a:xfrm>
            <a:off x="9139621" y="2439124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9139621" y="3167625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9139621" y="3896126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9139621" y="4624626"/>
            <a:ext cx="550515" cy="550515"/>
          </a:xfrm>
          <a:prstGeom prst="ellipse">
            <a:avLst/>
          </a:prstGeom>
          <a:solidFill>
            <a:srgbClr val="7030A0"/>
          </a:solidFill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549419" y="6303048"/>
            <a:ext cx="9958774" cy="369332"/>
            <a:chOff x="1549419" y="6303048"/>
            <a:chExt cx="9958774" cy="369332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154941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INPUT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003609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HIDDEN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9907993" y="630304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OUTPUT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cxnSp>
        <p:nvCxnSpPr>
          <p:cNvPr id="3" name="직선 연결선[R] 2"/>
          <p:cNvCxnSpPr>
            <a:stCxn id="154" idx="6"/>
            <a:endCxn id="77" idx="0"/>
          </p:cNvCxnSpPr>
          <p:nvPr/>
        </p:nvCxnSpPr>
        <p:spPr>
          <a:xfrm flipV="1">
            <a:off x="9690136" y="2652478"/>
            <a:ext cx="1318008" cy="61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>
            <a:stCxn id="154" idx="6"/>
            <a:endCxn id="79" idx="0"/>
          </p:cNvCxnSpPr>
          <p:nvPr/>
        </p:nvCxnSpPr>
        <p:spPr>
          <a:xfrm>
            <a:off x="9690136" y="2714382"/>
            <a:ext cx="1318210" cy="896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/>
          <p:cNvCxnSpPr>
            <a:stCxn id="155" idx="6"/>
            <a:endCxn id="79" idx="0"/>
          </p:cNvCxnSpPr>
          <p:nvPr/>
        </p:nvCxnSpPr>
        <p:spPr>
          <a:xfrm>
            <a:off x="9690136" y="3442883"/>
            <a:ext cx="1318210" cy="16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[R] 82"/>
          <p:cNvCxnSpPr>
            <a:stCxn id="156" idx="6"/>
            <a:endCxn id="79" idx="0"/>
          </p:cNvCxnSpPr>
          <p:nvPr/>
        </p:nvCxnSpPr>
        <p:spPr>
          <a:xfrm flipV="1">
            <a:off x="9690136" y="3610840"/>
            <a:ext cx="1318210" cy="56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/>
          <p:cNvCxnSpPr>
            <a:stCxn id="157" idx="6"/>
            <a:endCxn id="79" idx="0"/>
          </p:cNvCxnSpPr>
          <p:nvPr/>
        </p:nvCxnSpPr>
        <p:spPr>
          <a:xfrm flipV="1">
            <a:off x="9690136" y="3610840"/>
            <a:ext cx="1318210" cy="1289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/>
          <p:cNvCxnSpPr>
            <a:stCxn id="155" idx="6"/>
            <a:endCxn id="77" idx="0"/>
          </p:cNvCxnSpPr>
          <p:nvPr/>
        </p:nvCxnSpPr>
        <p:spPr>
          <a:xfrm flipV="1">
            <a:off x="9690136" y="2652478"/>
            <a:ext cx="1318008" cy="79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/>
          <p:cNvCxnSpPr>
            <a:stCxn id="156" idx="6"/>
            <a:endCxn id="77" idx="0"/>
          </p:cNvCxnSpPr>
          <p:nvPr/>
        </p:nvCxnSpPr>
        <p:spPr>
          <a:xfrm flipV="1">
            <a:off x="9690136" y="2652478"/>
            <a:ext cx="1318008" cy="1518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/>
          <p:cNvCxnSpPr>
            <a:stCxn id="157" idx="6"/>
            <a:endCxn id="77" idx="0"/>
          </p:cNvCxnSpPr>
          <p:nvPr/>
        </p:nvCxnSpPr>
        <p:spPr>
          <a:xfrm flipV="1">
            <a:off x="9690136" y="2652478"/>
            <a:ext cx="1318008" cy="224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/>
          <p:cNvCxnSpPr>
            <a:stCxn id="154" idx="6"/>
            <a:endCxn id="80" idx="0"/>
          </p:cNvCxnSpPr>
          <p:nvPr/>
        </p:nvCxnSpPr>
        <p:spPr>
          <a:xfrm>
            <a:off x="9690136" y="2714382"/>
            <a:ext cx="1318411" cy="1854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/>
          <p:cNvCxnSpPr>
            <a:stCxn id="155" idx="6"/>
            <a:endCxn id="80" idx="0"/>
          </p:cNvCxnSpPr>
          <p:nvPr/>
        </p:nvCxnSpPr>
        <p:spPr>
          <a:xfrm>
            <a:off x="9690136" y="3442883"/>
            <a:ext cx="1318411" cy="1126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/>
          <p:cNvCxnSpPr>
            <a:stCxn id="156" idx="6"/>
            <a:endCxn id="80" idx="0"/>
          </p:cNvCxnSpPr>
          <p:nvPr/>
        </p:nvCxnSpPr>
        <p:spPr>
          <a:xfrm>
            <a:off x="9690136" y="4171384"/>
            <a:ext cx="1318411" cy="397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/>
          <p:cNvCxnSpPr>
            <a:stCxn id="157" idx="6"/>
            <a:endCxn id="80" idx="0"/>
          </p:cNvCxnSpPr>
          <p:nvPr/>
        </p:nvCxnSpPr>
        <p:spPr>
          <a:xfrm flipV="1">
            <a:off x="9690136" y="4569201"/>
            <a:ext cx="1318411" cy="330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텍스트 상자 84"/>
          <p:cNvSpPr txBox="1"/>
          <p:nvPr/>
        </p:nvSpPr>
        <p:spPr>
          <a:xfrm>
            <a:off x="9555042" y="55911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  <a:latin typeface="12롯데마트드림Bold" charset="0"/>
                <a:ea typeface="12롯데마트드림Bold" charset="0"/>
              </a:rPr>
              <a:t>Flatten &amp; FC</a:t>
            </a:r>
            <a:endParaRPr kumimoji="1" lang="ko-KR" altLang="en-US" b="1" dirty="0">
              <a:solidFill>
                <a:schemeClr val="tx2"/>
              </a:solidFill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=""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=""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Intro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=""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Layers in CNN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=""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03</a:t>
                </a:r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Convolution</a:t>
                </a:r>
                <a:endParaRPr lang="ko-KR" altLang="en-US" sz="2400" b="1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=""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Sub-Sampling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=""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Summary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55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845517"/>
            <a:ext cx="3461231" cy="501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845517"/>
            <a:ext cx="3461231" cy="5012483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3479800" y="3898900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3137F0"/>
                </a:solidFill>
                <a:latin typeface="12롯데마트드림Bold" charset="0"/>
                <a:ea typeface="12롯데마트드림Bold" charset="0"/>
              </a:rPr>
              <a:t>height</a:t>
            </a:r>
            <a:endParaRPr kumimoji="1" lang="ko-KR" altLang="en-US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882900" y="5952283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3137F0"/>
                </a:solidFill>
                <a:latin typeface="12롯데마트드림Bold" charset="0"/>
                <a:ea typeface="12롯데마트드림Bold" charset="0"/>
              </a:rPr>
              <a:t>width</a:t>
            </a:r>
            <a:endParaRPr kumimoji="1" lang="ko-KR" altLang="en-US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2082800" y="6474015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3137F0"/>
                </a:solidFill>
                <a:latin typeface="12롯데마트드림Bold" charset="0"/>
                <a:ea typeface="12롯데마트드림Bold" charset="0"/>
              </a:rPr>
              <a:t>depth</a:t>
            </a:r>
            <a:endParaRPr kumimoji="1" lang="ko-KR" altLang="en-US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77775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89" y="1933536"/>
            <a:ext cx="9423111" cy="4700112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Intro -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Applications of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8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845517"/>
            <a:ext cx="3461231" cy="501248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207000" y="2608538"/>
            <a:ext cx="3225800" cy="3081062"/>
            <a:chOff x="5207000" y="2608538"/>
            <a:chExt cx="3505200" cy="30810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000" y="2608538"/>
              <a:ext cx="2298700" cy="2242861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731000" y="3898900"/>
              <a:ext cx="1981200" cy="17907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2" name="텍스트 상자 1"/>
          <p:cNvSpPr txBox="1"/>
          <p:nvPr/>
        </p:nvSpPr>
        <p:spPr>
          <a:xfrm>
            <a:off x="3479800" y="3898900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3137F0"/>
                </a:solidFill>
                <a:latin typeface="12롯데마트드림Bold" charset="0"/>
                <a:ea typeface="12롯데마트드림Bold" charset="0"/>
              </a:rPr>
              <a:t>height</a:t>
            </a:r>
            <a:endParaRPr kumimoji="1" lang="ko-KR" altLang="en-US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882900" y="5952283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3137F0"/>
                </a:solidFill>
                <a:latin typeface="12롯데마트드림Bold" charset="0"/>
                <a:ea typeface="12롯데마트드림Bold" charset="0"/>
              </a:rPr>
              <a:t>width</a:t>
            </a:r>
            <a:endParaRPr kumimoji="1" lang="ko-KR" altLang="en-US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2082800" y="6474015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3137F0"/>
                </a:solidFill>
                <a:latin typeface="12롯데마트드림Bold" charset="0"/>
                <a:ea typeface="12롯데마트드림Bold" charset="0"/>
              </a:rPr>
              <a:t>depth</a:t>
            </a:r>
            <a:endParaRPr kumimoji="1" lang="ko-KR" altLang="en-US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609522" y="3898900"/>
            <a:ext cx="4477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Convolve the filter with the image</a:t>
            </a:r>
            <a:br>
              <a:rPr kumimoji="1" lang="en-US" altLang="ko-KR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“Slide over the image spatially, computing dot products”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5027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745767"/>
            <a:ext cx="3461231" cy="50124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31" y="2306630"/>
            <a:ext cx="3381244" cy="454258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211320" y="2344191"/>
            <a:ext cx="3020756" cy="6151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5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32 x 32 x 3 image</a:t>
            </a:r>
            <a:endParaRPr kumimoji="1" lang="ko-KR" altLang="en-US" sz="2500" b="1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197468" y="2895603"/>
                <a:ext cx="3020756" cy="61514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500" b="1" dirty="0">
                    <a:solidFill>
                      <a:srgbClr val="0070C0"/>
                    </a:solidFill>
                    <a:latin typeface="12롯데마트드림Bold" charset="0"/>
                    <a:ea typeface="12롯데마트드림Bold" charset="0"/>
                  </a:rPr>
                  <a:t>5 x 5 x 3 Filter ; </a:t>
                </a:r>
                <a14:m>
                  <m:oMath xmlns:m="http://schemas.openxmlformats.org/officeDocument/2006/math">
                    <m:r>
                      <a:rPr kumimoji="1" lang="en-US" altLang="ko-KR" sz="4000" b="1" smtClean="0">
                        <a:solidFill>
                          <a:srgbClr val="0070C0"/>
                        </a:solidFill>
                        <a:latin typeface="Cambria Math" charset="0"/>
                        <a:ea typeface="12롯데마트드림Bold" charset="0"/>
                      </a:rPr>
                      <m:t>𝑤</m:t>
                    </m:r>
                  </m:oMath>
                </a14:m>
                <a:endParaRPr kumimoji="1" lang="ko-KR" altLang="en-US" sz="4000" b="1" dirty="0">
                  <a:solidFill>
                    <a:srgbClr val="0070C0"/>
                  </a:solidFill>
                  <a:latin typeface="12롯데마트드림Bold" charset="0"/>
                  <a:ea typeface="12롯데마트드림Bold" charset="0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468" y="2895603"/>
                <a:ext cx="3020756" cy="615142"/>
              </a:xfrm>
              <a:prstGeom prst="rect">
                <a:avLst/>
              </a:prstGeom>
              <a:blipFill rotWithShape="0">
                <a:blip r:embed="rId4"/>
                <a:stretch>
                  <a:fillRect b="-2135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/>
          <p:cNvCxnSpPr/>
          <p:nvPr/>
        </p:nvCxnSpPr>
        <p:spPr>
          <a:xfrm flipH="1" flipV="1">
            <a:off x="4286732" y="4771506"/>
            <a:ext cx="833908" cy="3657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286731" y="4937760"/>
            <a:ext cx="368396" cy="1995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436523" y="4189615"/>
            <a:ext cx="50375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12롯데마트드림Bold" charset="0"/>
                <a:ea typeface="12롯데마트드림Bold" charset="0"/>
              </a:rPr>
              <a:t>1 number</a:t>
            </a:r>
            <a:endParaRPr kumimoji="1" lang="ko-KR" altLang="en-US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5439297" y="4558144"/>
            <a:ext cx="52176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12롯데마트드림Bold" charset="0"/>
                <a:ea typeface="12롯데마트드림Bold" charset="0"/>
              </a:rPr>
              <a:t>the result of taking a dot product</a:t>
            </a:r>
            <a:endParaRPr kumimoji="1" lang="ko-KR" altLang="en-US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5442069" y="4910047"/>
            <a:ext cx="69272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12롯데마트드림Bold" charset="0"/>
                <a:ea typeface="12롯데마트드림Bold" charset="0"/>
              </a:rPr>
              <a:t>between the filter and a local receptive field</a:t>
            </a:r>
            <a:endParaRPr kumimoji="1" lang="ko-KR" altLang="en-US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텍스트 상자 25"/>
          <p:cNvSpPr txBox="1"/>
          <p:nvPr/>
        </p:nvSpPr>
        <p:spPr>
          <a:xfrm>
            <a:off x="5020892" y="5378332"/>
            <a:ext cx="70685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12롯데마트드림Bold" charset="0"/>
                <a:ea typeface="12롯데마트드림Bold" charset="0"/>
              </a:rPr>
              <a:t>ex) 5*5*3 = 75-dimensional dot product + bias</a:t>
            </a:r>
            <a:endParaRPr kumimoji="1" lang="ko-KR" altLang="en-US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51662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0" name="텍스트 상자 149"/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( 7x7 )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1" name="텍스트 상자 150"/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1" name="텍스트 상자 160"/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6638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0" name="텍스트 상자 149"/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1" name="텍스트 상자 150"/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오른쪽 화살표[R] 19"/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5441950" y="212621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Dot Product</a:t>
            </a:r>
            <a:endParaRPr kumimoji="1" lang="ko-KR" altLang="en-US" b="1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텍스트 상자 104"/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3" name="직선 연결선[R] 2"/>
          <p:cNvCxnSpPr>
            <a:endCxn id="152" idx="0"/>
          </p:cNvCxnSpPr>
          <p:nvPr/>
        </p:nvCxnSpPr>
        <p:spPr>
          <a:xfrm>
            <a:off x="1365250" y="2222500"/>
            <a:ext cx="44831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endCxn id="154" idx="0"/>
          </p:cNvCxnSpPr>
          <p:nvPr/>
        </p:nvCxnSpPr>
        <p:spPr>
          <a:xfrm>
            <a:off x="2279650" y="2222500"/>
            <a:ext cx="44831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/>
          <p:cNvCxnSpPr>
            <a:endCxn id="158" idx="2"/>
          </p:cNvCxnSpPr>
          <p:nvPr/>
        </p:nvCxnSpPr>
        <p:spPr>
          <a:xfrm>
            <a:off x="1365250" y="3606800"/>
            <a:ext cx="44831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/>
          <p:cNvCxnSpPr>
            <a:endCxn id="160" idx="2"/>
          </p:cNvCxnSpPr>
          <p:nvPr/>
        </p:nvCxnSpPr>
        <p:spPr>
          <a:xfrm>
            <a:off x="2279650" y="3606800"/>
            <a:ext cx="44831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텍스트 상자 16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09208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0" name="텍스트 상자 149"/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1" name="텍스트 상자 150"/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오른쪽 화살표[R] 19"/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5441950" y="212621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Dot Product</a:t>
            </a:r>
            <a:endParaRPr kumimoji="1" lang="ko-KR" altLang="en-US" b="1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텍스트 상자 104"/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3" name="직선 연결선[R] 2"/>
          <p:cNvCxnSpPr>
            <a:stCxn id="103" idx="0"/>
            <a:endCxn id="152" idx="0"/>
          </p:cNvCxnSpPr>
          <p:nvPr/>
        </p:nvCxnSpPr>
        <p:spPr>
          <a:xfrm>
            <a:off x="1822450" y="2222500"/>
            <a:ext cx="40259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106" idx="0"/>
            <a:endCxn id="154" idx="0"/>
          </p:cNvCxnSpPr>
          <p:nvPr/>
        </p:nvCxnSpPr>
        <p:spPr>
          <a:xfrm>
            <a:off x="2736850" y="2222500"/>
            <a:ext cx="40259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/>
          <p:cNvCxnSpPr>
            <a:stCxn id="118" idx="2"/>
            <a:endCxn id="158" idx="2"/>
          </p:cNvCxnSpPr>
          <p:nvPr/>
        </p:nvCxnSpPr>
        <p:spPr>
          <a:xfrm>
            <a:off x="1822450" y="3606800"/>
            <a:ext cx="40259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/>
          <p:cNvCxnSpPr>
            <a:stCxn id="120" idx="2"/>
            <a:endCxn id="160" idx="2"/>
          </p:cNvCxnSpPr>
          <p:nvPr/>
        </p:nvCxnSpPr>
        <p:spPr>
          <a:xfrm>
            <a:off x="2736850" y="3606800"/>
            <a:ext cx="40259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텍스트 상자 162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58169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0" name="텍스트 상자 149"/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1" name="텍스트 상자 150"/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오른쪽 화살표[R] 19"/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5441950" y="212621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Dot Product</a:t>
            </a:r>
            <a:endParaRPr kumimoji="1" lang="ko-KR" altLang="en-US" b="1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텍스트 상자 104"/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3" name="직선 연결선[R] 2"/>
          <p:cNvCxnSpPr>
            <a:stCxn id="104" idx="0"/>
            <a:endCxn id="152" idx="0"/>
          </p:cNvCxnSpPr>
          <p:nvPr/>
        </p:nvCxnSpPr>
        <p:spPr>
          <a:xfrm>
            <a:off x="2279650" y="2222500"/>
            <a:ext cx="35687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107" idx="0"/>
            <a:endCxn id="154" idx="0"/>
          </p:cNvCxnSpPr>
          <p:nvPr/>
        </p:nvCxnSpPr>
        <p:spPr>
          <a:xfrm>
            <a:off x="3194050" y="2222500"/>
            <a:ext cx="35687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/>
          <p:cNvCxnSpPr>
            <a:stCxn id="119" idx="2"/>
            <a:endCxn id="158" idx="2"/>
          </p:cNvCxnSpPr>
          <p:nvPr/>
        </p:nvCxnSpPr>
        <p:spPr>
          <a:xfrm>
            <a:off x="2279650" y="3606800"/>
            <a:ext cx="35687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/>
          <p:cNvCxnSpPr>
            <a:stCxn id="121" idx="2"/>
            <a:endCxn id="160" idx="2"/>
          </p:cNvCxnSpPr>
          <p:nvPr/>
        </p:nvCxnSpPr>
        <p:spPr>
          <a:xfrm>
            <a:off x="3194050" y="3606800"/>
            <a:ext cx="35687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텍스트 상자 162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21958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0" name="텍스트 상자 149"/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1" name="텍스트 상자 150"/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텍스트 상자 100"/>
          <p:cNvSpPr txBox="1"/>
          <p:nvPr/>
        </p:nvSpPr>
        <p:spPr>
          <a:xfrm>
            <a:off x="5441950" y="212621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Dot Product</a:t>
            </a:r>
            <a:endParaRPr kumimoji="1" lang="ko-KR" altLang="en-US" b="1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오른쪽 화살표[R] 101"/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2" name="텍스트 상자 161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42424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0" name="텍스트 상자 149"/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1" name="텍스트 상자 150"/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텍스트 상자 100"/>
          <p:cNvSpPr txBox="1"/>
          <p:nvPr/>
        </p:nvSpPr>
        <p:spPr>
          <a:xfrm>
            <a:off x="5441950" y="212621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Dot Product</a:t>
            </a:r>
            <a:endParaRPr kumimoji="1" lang="ko-KR" altLang="en-US" b="1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오른쪽 화살표[R] 101"/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텍스트 상자 99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7001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0" name="텍스트 상자 149"/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1" name="텍스트 상자 150"/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b="1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텍스트 상자 100"/>
          <p:cNvSpPr txBox="1"/>
          <p:nvPr/>
        </p:nvSpPr>
        <p:spPr>
          <a:xfrm>
            <a:off x="5441950" y="212621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Dot Product</a:t>
            </a:r>
            <a:endParaRPr kumimoji="1" lang="ko-KR" altLang="en-US" b="1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오른쪽 화살표[R] 101"/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텍스트 상자 99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94804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8038175" y="1803400"/>
            <a:ext cx="2273300" cy="2311400"/>
            <a:chOff x="8509000" y="2476500"/>
            <a:chExt cx="2273300" cy="2311400"/>
          </a:xfrm>
        </p:grpSpPr>
        <p:sp>
          <p:nvSpPr>
            <p:cNvPr id="163" name="직사각형 162"/>
            <p:cNvSpPr/>
            <p:nvPr/>
          </p:nvSpPr>
          <p:spPr>
            <a:xfrm>
              <a:off x="85090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89662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4234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98806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03378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85090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89662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94234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98806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03378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85090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9662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94234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98806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03378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85090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89662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94234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98806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03378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85090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89662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94234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98806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03378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48006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2578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57150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61722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66294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48006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52578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7150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1722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66294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48006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2578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57150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61722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66294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48006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52578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57150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61722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66294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48006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52578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57150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61722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66294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더하기 6"/>
          <p:cNvSpPr/>
          <p:nvPr/>
        </p:nvSpPr>
        <p:spPr>
          <a:xfrm>
            <a:off x="4140200" y="2743200"/>
            <a:ext cx="482600" cy="4572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3" name="더하기 212"/>
          <p:cNvSpPr/>
          <p:nvPr/>
        </p:nvSpPr>
        <p:spPr>
          <a:xfrm>
            <a:off x="7378700" y="2717800"/>
            <a:ext cx="482600" cy="4572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등호 7"/>
          <p:cNvSpPr/>
          <p:nvPr/>
        </p:nvSpPr>
        <p:spPr>
          <a:xfrm>
            <a:off x="4140200" y="5308600"/>
            <a:ext cx="482600" cy="46990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16925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21497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26069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30641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5213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16925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21497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26069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30641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35213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16925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21497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26069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30641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35213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16925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21497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26069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30641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35213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16925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21497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6069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30641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35213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47848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52420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56992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61564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66136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47848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52420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56992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61564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2" name="직사각형 261"/>
          <p:cNvSpPr/>
          <p:nvPr/>
        </p:nvSpPr>
        <p:spPr>
          <a:xfrm>
            <a:off x="66136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3" name="직사각형 262"/>
          <p:cNvSpPr/>
          <p:nvPr/>
        </p:nvSpPr>
        <p:spPr>
          <a:xfrm>
            <a:off x="47848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52420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56992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61564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66136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47848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52420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56992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61564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66136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47848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52420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56992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61564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7" name="직사각형 276"/>
          <p:cNvSpPr/>
          <p:nvPr/>
        </p:nvSpPr>
        <p:spPr>
          <a:xfrm>
            <a:off x="66136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8" name="텍스트 상자 277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53517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89" y="1933536"/>
            <a:ext cx="9423111" cy="4700112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Intro -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Applications of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586074"/>
            <a:ext cx="12192000" cy="4165600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4000" b="1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229337" y="3401549"/>
            <a:ext cx="634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bg1"/>
                </a:solidFill>
              </a:rPr>
              <a:t>Real Time Object Detection </a:t>
            </a:r>
            <a:endParaRPr kumimoji="1"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40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8038175" y="1803400"/>
            <a:ext cx="2273300" cy="2311400"/>
            <a:chOff x="8509000" y="2476500"/>
            <a:chExt cx="2273300" cy="2311400"/>
          </a:xfrm>
        </p:grpSpPr>
        <p:sp>
          <p:nvSpPr>
            <p:cNvPr id="163" name="직사각형 162"/>
            <p:cNvSpPr/>
            <p:nvPr/>
          </p:nvSpPr>
          <p:spPr>
            <a:xfrm>
              <a:off x="85090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89662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4234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98806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03378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85090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89662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94234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98806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03378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85090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9662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94234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98806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03378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85090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89662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94234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98806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03378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85090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89662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94234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98806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03378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48006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2578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57150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61722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66294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48006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52578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7150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1722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66294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48006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2578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57150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61722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66294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48006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52578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57150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61722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66294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48006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52578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57150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61722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66294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더하기 6"/>
          <p:cNvSpPr/>
          <p:nvPr/>
        </p:nvSpPr>
        <p:spPr>
          <a:xfrm>
            <a:off x="4140200" y="2743200"/>
            <a:ext cx="482600" cy="4572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3" name="더하기 212"/>
          <p:cNvSpPr/>
          <p:nvPr/>
        </p:nvSpPr>
        <p:spPr>
          <a:xfrm>
            <a:off x="7378700" y="2717800"/>
            <a:ext cx="482600" cy="4572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등호 7"/>
          <p:cNvSpPr/>
          <p:nvPr/>
        </p:nvSpPr>
        <p:spPr>
          <a:xfrm>
            <a:off x="4140200" y="5308600"/>
            <a:ext cx="482600" cy="46990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16925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21497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26069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30641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5213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16925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21497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26069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30641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35213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16925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21497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26069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30641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35213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16925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21497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26069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30641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35213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16925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21497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6069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30641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35213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47848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52420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56992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61564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66136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47848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52420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56992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61564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2" name="직사각형 261"/>
          <p:cNvSpPr/>
          <p:nvPr/>
        </p:nvSpPr>
        <p:spPr>
          <a:xfrm>
            <a:off x="66136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3" name="직사각형 262"/>
          <p:cNvSpPr/>
          <p:nvPr/>
        </p:nvSpPr>
        <p:spPr>
          <a:xfrm>
            <a:off x="47848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52420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56992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61564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66136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47848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52420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56992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61564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66136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47848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52420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56992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61564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7" name="직사각형 276"/>
          <p:cNvSpPr/>
          <p:nvPr/>
        </p:nvSpPr>
        <p:spPr>
          <a:xfrm>
            <a:off x="66136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텍스트 상자 106"/>
          <p:cNvSpPr txBox="1"/>
          <p:nvPr/>
        </p:nvSpPr>
        <p:spPr>
          <a:xfrm>
            <a:off x="7880457" y="4555371"/>
            <a:ext cx="50375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12롯데마트드림Bold" charset="0"/>
                <a:ea typeface="12롯데마트드림Bold" charset="0"/>
              </a:rPr>
              <a:t>3x3x3 filter</a:t>
            </a:r>
          </a:p>
        </p:txBody>
      </p:sp>
      <p:sp>
        <p:nvSpPr>
          <p:cNvPr id="108" name="텍스트 상자 107"/>
          <p:cNvSpPr txBox="1"/>
          <p:nvPr/>
        </p:nvSpPr>
        <p:spPr>
          <a:xfrm>
            <a:off x="7899855" y="5023652"/>
            <a:ext cx="50375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12롯데마트드림Bold" charset="0"/>
                <a:ea typeface="12롯데마트드림Bold" charset="0"/>
              </a:rPr>
              <a:t>27-dimensional dot product</a:t>
            </a:r>
          </a:p>
        </p:txBody>
      </p:sp>
      <p:sp>
        <p:nvSpPr>
          <p:cNvPr id="111" name="텍스트 상자 110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7058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8038175" y="1803400"/>
            <a:ext cx="2273300" cy="2311400"/>
            <a:chOff x="8509000" y="2476500"/>
            <a:chExt cx="2273300" cy="2311400"/>
          </a:xfrm>
        </p:grpSpPr>
        <p:sp>
          <p:nvSpPr>
            <p:cNvPr id="163" name="직사각형 162"/>
            <p:cNvSpPr/>
            <p:nvPr/>
          </p:nvSpPr>
          <p:spPr>
            <a:xfrm>
              <a:off x="8509000" y="2476500"/>
              <a:ext cx="444500" cy="444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89662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4234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98806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03378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85090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89662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94234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98806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03378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85090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9662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94234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98806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03378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85090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89662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94234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98806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03378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85090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89662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94234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98806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03378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4800600" y="4381500"/>
            <a:ext cx="444500" cy="444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2578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57150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61722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6629400" y="4381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48006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52578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7150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1722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6629400" y="4851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48006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2578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57150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61722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6629400" y="53213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48006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52578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57150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61722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6629400" y="57785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48006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52578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57150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61722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6629400" y="6248400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더하기 6"/>
          <p:cNvSpPr/>
          <p:nvPr/>
        </p:nvSpPr>
        <p:spPr>
          <a:xfrm>
            <a:off x="4140200" y="2743200"/>
            <a:ext cx="482600" cy="4572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3" name="더하기 212"/>
          <p:cNvSpPr/>
          <p:nvPr/>
        </p:nvSpPr>
        <p:spPr>
          <a:xfrm>
            <a:off x="7378700" y="2717800"/>
            <a:ext cx="482600" cy="4572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등호 7"/>
          <p:cNvSpPr/>
          <p:nvPr/>
        </p:nvSpPr>
        <p:spPr>
          <a:xfrm>
            <a:off x="4140200" y="5308600"/>
            <a:ext cx="482600" cy="46990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1692555" y="1828110"/>
            <a:ext cx="444500" cy="444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21497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26069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30641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521355" y="1828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16925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21497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26069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30641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3521355" y="2298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16925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21497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26069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30641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3521355" y="27679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16925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21497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26069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30641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3521355" y="32251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16925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21497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6069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30641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3521355" y="369501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4784899" y="1828110"/>
            <a:ext cx="444500" cy="444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52420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56992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61564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6613699" y="1828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47848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52420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56992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61564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2" name="직사각형 261"/>
          <p:cNvSpPr/>
          <p:nvPr/>
        </p:nvSpPr>
        <p:spPr>
          <a:xfrm>
            <a:off x="6613699" y="2298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3" name="직사각형 262"/>
          <p:cNvSpPr/>
          <p:nvPr/>
        </p:nvSpPr>
        <p:spPr>
          <a:xfrm>
            <a:off x="47848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52420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56992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61564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6613699" y="27679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47848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52420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56992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61564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6613699" y="32251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47848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52420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56992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61564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7" name="직사각형 276"/>
          <p:cNvSpPr/>
          <p:nvPr/>
        </p:nvSpPr>
        <p:spPr>
          <a:xfrm>
            <a:off x="6613699" y="369501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텍스트 상자 106"/>
          <p:cNvSpPr txBox="1"/>
          <p:nvPr/>
        </p:nvSpPr>
        <p:spPr>
          <a:xfrm>
            <a:off x="7880457" y="4555371"/>
            <a:ext cx="50375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12롯데마트드림Bold" charset="0"/>
                <a:ea typeface="12롯데마트드림Bold" charset="0"/>
              </a:rPr>
              <a:t>3x3x3 filter</a:t>
            </a:r>
          </a:p>
        </p:txBody>
      </p:sp>
      <p:sp>
        <p:nvSpPr>
          <p:cNvPr id="108" name="텍스트 상자 107"/>
          <p:cNvSpPr txBox="1"/>
          <p:nvPr/>
        </p:nvSpPr>
        <p:spPr>
          <a:xfrm>
            <a:off x="7899855" y="5023652"/>
            <a:ext cx="50375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12롯데마트드림Bold" charset="0"/>
                <a:ea typeface="12롯데마트드림Bold" charset="0"/>
              </a:rPr>
              <a:t>27-dimensional dot product</a:t>
            </a:r>
          </a:p>
        </p:txBody>
      </p:sp>
      <p:sp>
        <p:nvSpPr>
          <p:cNvPr id="109" name="텍스트 상자 108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76215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44700"/>
            <a:ext cx="10058400" cy="434087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0078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06" y="1693117"/>
            <a:ext cx="7426692" cy="4686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225" y="2374899"/>
            <a:ext cx="2527428" cy="3991817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9208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39" y="1431507"/>
            <a:ext cx="8369300" cy="354614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2200" y="49149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예를들어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,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6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개의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5x5x3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filter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가 있다면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,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6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개의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feature map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이 생성됨</a:t>
            </a: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092200" y="54991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6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개의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feature map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을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stack up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 하여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28x28x6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 의 새로운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size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의 이미지를 얻음 </a:t>
            </a: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4142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981200"/>
            <a:ext cx="5182611" cy="42291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31831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981200"/>
            <a:ext cx="5182611" cy="422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11" y="1942676"/>
            <a:ext cx="5815589" cy="433980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97936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Get familiar with this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1743917"/>
            <a:ext cx="687177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Stride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092200" y="18415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Stride =</a:t>
            </a: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The amount by which the filter shifts</a:t>
            </a: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092200" y="23114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Stride is normally set in a way so that the output volume is an integer and not a fraction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3019286"/>
            <a:ext cx="6686991" cy="317797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5461000" y="6197262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Stride = </a:t>
            </a:r>
            <a:r>
              <a:rPr kumimoji="1" lang="en-US" altLang="ko-KR" b="1" dirty="0" smtClean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1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10"/>
          <p:cNvSpPr txBox="1"/>
          <p:nvPr/>
        </p:nvSpPr>
        <p:spPr>
          <a:xfrm>
            <a:off x="1092200" y="18415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Stride =</a:t>
            </a: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The amount by which the filter shifts</a:t>
            </a: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092200" y="23114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Stride is normally set in a way so that the output volume is an integer and not a fraction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76" y="3019285"/>
            <a:ext cx="6193131" cy="3068999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Stride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5461000" y="6197262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Stride = </a:t>
            </a:r>
            <a:r>
              <a:rPr kumimoji="1" lang="en-US" altLang="ko-KR" b="1" dirty="0" smtClean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850444"/>
            <a:ext cx="9328150" cy="470275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Intro -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Applications of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1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10"/>
          <p:cNvSpPr txBox="1"/>
          <p:nvPr/>
        </p:nvSpPr>
        <p:spPr>
          <a:xfrm>
            <a:off x="1092200" y="18415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Stride =</a:t>
            </a: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The amount by which the filter shifts</a:t>
            </a: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092200" y="23114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Stride is normally set in a way so that the output volume is an integer and not a fraction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461000" y="6197262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Stride = 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4051300" y="3213100"/>
            <a:ext cx="3759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0" b="1" dirty="0">
                <a:latin typeface="12롯데마트드림Bold" charset="0"/>
                <a:ea typeface="12롯데마트드림Bold" charset="0"/>
              </a:rPr>
              <a:t>?</a:t>
            </a:r>
            <a:endParaRPr kumimoji="1" lang="ko-KR" altLang="en-US" sz="15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Stride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9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Stride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092200" y="18415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Stride =</a:t>
            </a: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The amount by which the filter shifts</a:t>
            </a: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092200" y="23114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Stride is normally set in a way so that the output volume is an integer and not a fraction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461000" y="6197262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Stride = 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4051300" y="3683000"/>
            <a:ext cx="375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doesn’t fit!</a:t>
            </a:r>
          </a:p>
          <a:p>
            <a:r>
              <a:rPr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cannot apply 3x3 filter on</a:t>
            </a:r>
          </a:p>
          <a:p>
            <a:r>
              <a:rPr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7x7 input with stride 3.</a:t>
            </a:r>
          </a:p>
          <a:p>
            <a:pPr algn="ctr"/>
            <a:endParaRPr kumimoji="1" lang="ko-KR" altLang="en-US" sz="2000" b="1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0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10"/>
          <p:cNvSpPr txBox="1"/>
          <p:nvPr/>
        </p:nvSpPr>
        <p:spPr>
          <a:xfrm>
            <a:off x="5435600" y="191770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N = Input size</a:t>
            </a: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5435600" y="238760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F = Filter size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693117"/>
            <a:ext cx="4307154" cy="4275943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5435600" y="4076700"/>
            <a:ext cx="579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Ex) N=7,  F=3</a:t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stride=1 -&gt; {(7-3)/1} + 1 = 5</a:t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Stride=2 -&gt; {(7-3)/2} + 1 = 3</a:t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Stride=3 -&gt; {(7-3)/3} + 1 = 2.33   </a:t>
            </a:r>
            <a:r>
              <a:rPr kumimoji="1"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X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435600" y="2832100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Output size: {(N - F) / stride} + 1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Stride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8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Padding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2730500"/>
            <a:ext cx="5182611" cy="422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11" y="2691976"/>
            <a:ext cx="5815589" cy="4339807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2200" y="1676400"/>
            <a:ext cx="1003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32x32 input convolved repeatedly with 5x5 filters shrinks volumes spatially! </a:t>
            </a:r>
            <a:br>
              <a:rPr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(32 -&gt; 28 -&gt; 24 ...). Shrinking too fast is not good, doesn’t work well.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3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Padding 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		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273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430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6002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0574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5146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9718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4290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8862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1430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6002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574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146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718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4290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8862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3434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3434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3434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3434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3434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3434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3434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3434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3434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85800" y="2235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85800" y="27051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85800" y="31750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85800" y="36449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85800" y="41021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85800" y="45720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85800" y="50419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85800" y="1765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85800" y="54991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텍스트 상자 94"/>
          <p:cNvSpPr txBox="1"/>
          <p:nvPr/>
        </p:nvSpPr>
        <p:spPr>
          <a:xfrm>
            <a:off x="5435600" y="19177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Ex) Input 7x7</a:t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Filter 3x3, stride = 1</a:t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zero pad with 1 pixel border </a:t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/>
            </a:r>
            <a:br>
              <a:rPr kumimoji="1"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what’s the output?</a:t>
            </a:r>
            <a:endParaRPr kumimoji="1" lang="ko-KR" altLang="en-US" sz="2000" b="1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텍스트 상자 97"/>
          <p:cNvSpPr txBox="1"/>
          <p:nvPr/>
        </p:nvSpPr>
        <p:spPr>
          <a:xfrm>
            <a:off x="5435600" y="4445000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Recall</a:t>
            </a:r>
            <a:br>
              <a:rPr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Output size: {(N - F) / stride} + 1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Padding 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		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273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430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6002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0574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5146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9718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4290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8862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1430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6002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574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146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718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4290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8862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3434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3434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3434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3434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3434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3434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3434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3434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3434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85800" y="2235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85800" y="27051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85800" y="31750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85800" y="36449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85800" y="41021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85800" y="45720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85800" y="50419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85800" y="1765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85800" y="54991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텍스트 상자 94"/>
          <p:cNvSpPr txBox="1"/>
          <p:nvPr/>
        </p:nvSpPr>
        <p:spPr>
          <a:xfrm>
            <a:off x="5435600" y="1917700"/>
            <a:ext cx="579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Ex) Input 7x7</a:t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Filter 3x3</a:t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pad with 1 pixel border -&gt; what’s the output?</a:t>
            </a: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텍스트 상자 97"/>
          <p:cNvSpPr txBox="1"/>
          <p:nvPr/>
        </p:nvSpPr>
        <p:spPr>
          <a:xfrm>
            <a:off x="5435600" y="444500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7x7 output!!</a:t>
            </a:r>
          </a:p>
        </p:txBody>
      </p:sp>
      <p:sp>
        <p:nvSpPr>
          <p:cNvPr id="97" name="텍스트 상자 96"/>
          <p:cNvSpPr txBox="1"/>
          <p:nvPr/>
        </p:nvSpPr>
        <p:spPr>
          <a:xfrm>
            <a:off x="5438374" y="488003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output = {(9-3)/1} + 1 </a:t>
            </a:r>
          </a:p>
        </p:txBody>
      </p:sp>
    </p:spTree>
    <p:extLst>
      <p:ext uri="{BB962C8B-B14F-4D97-AF65-F5344CB8AC3E}">
        <p14:creationId xmlns:p14="http://schemas.microsoft.com/office/powerpoint/2010/main" val="10910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Padding 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		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273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430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6002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0574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5146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9718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4290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8862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1430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6002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574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146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718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4290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8862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3434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3434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3434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3434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3434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3434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3434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343400" y="17526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343400" y="5486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85800" y="2235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85800" y="27051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85800" y="31750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85800" y="36449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85800" y="41021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85800" y="45720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85800" y="50419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85800" y="1765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85800" y="54991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텍스트 상자 94"/>
          <p:cNvSpPr txBox="1"/>
          <p:nvPr/>
        </p:nvSpPr>
        <p:spPr>
          <a:xfrm>
            <a:off x="5435600" y="1917700"/>
            <a:ext cx="579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Ex) Input 7x7</a:t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Filter 3x3</a:t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kumimoji="1"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pad with 1 pixel border -&gt; what’s the output?</a:t>
            </a: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텍스트 상자 97"/>
          <p:cNvSpPr txBox="1"/>
          <p:nvPr/>
        </p:nvSpPr>
        <p:spPr>
          <a:xfrm>
            <a:off x="5435600" y="444500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7x7 output!!</a:t>
            </a:r>
          </a:p>
        </p:txBody>
      </p:sp>
      <p:sp>
        <p:nvSpPr>
          <p:cNvPr id="97" name="텍스트 상자 96"/>
          <p:cNvSpPr txBox="1"/>
          <p:nvPr/>
        </p:nvSpPr>
        <p:spPr>
          <a:xfrm>
            <a:off x="5438373" y="4880030"/>
            <a:ext cx="6495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일반적으로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stride =1 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을 주며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,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Filter size 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가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3</a:t>
            </a:r>
            <a:r>
              <a:rPr kumimoji="1" lang="ko-KR" altLang="en-US" sz="2000" b="1" dirty="0" smtClean="0">
                <a:latin typeface="12롯데마트드림Bold" charset="0"/>
                <a:ea typeface="12롯데마트드림Bold" charset="0"/>
              </a:rPr>
              <a:t>인 경우 </a:t>
            </a:r>
            <a:r>
              <a:rPr kumimoji="1" lang="en-US" altLang="ko-KR" sz="2000" b="1" dirty="0" smtClean="0">
                <a:latin typeface="12롯데마트드림Bold" charset="0"/>
                <a:ea typeface="12롯데마트드림Bold" charset="0"/>
              </a:rPr>
              <a:t>zero-padding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=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1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 을 주면 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텍스트 상자 95"/>
          <p:cNvSpPr txBox="1"/>
          <p:nvPr/>
        </p:nvSpPr>
        <p:spPr>
          <a:xfrm>
            <a:off x="5451875" y="5634317"/>
            <a:ext cx="6495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공식에 따라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,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input size 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를 보존하는 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output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이 생성 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Example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092200" y="1841500"/>
            <a:ext cx="1003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Input volume: 32x32x3</a:t>
            </a:r>
            <a:br>
              <a:rPr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10 5x5 filters with stride 1, pad 2</a:t>
            </a:r>
          </a:p>
          <a:p>
            <a:pPr marL="285750" indent="-285750">
              <a:buFont typeface="Arial" charset="0"/>
              <a:buChar char="•"/>
            </a:pP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092200" y="45466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Number of parameters in this layer?                                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1169897"/>
            <a:ext cx="4508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6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Example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092200" y="1841500"/>
            <a:ext cx="1003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Input volume: 32x32x3</a:t>
            </a:r>
            <a:br>
              <a:rPr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10 5x5 filters with stride 1, pad 2</a:t>
            </a:r>
          </a:p>
          <a:p>
            <a:pPr marL="285750" indent="-285750">
              <a:buFont typeface="Arial" charset="0"/>
              <a:buChar char="•"/>
            </a:pP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092200" y="45466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Number of parameters in this layer?                                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1169897"/>
            <a:ext cx="4508500" cy="37465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092200" y="4940300"/>
            <a:ext cx="1003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Each filter has 5*5*3 + 1 = 76 </a:t>
            </a:r>
            <a:r>
              <a:rPr lang="en-US" altLang="ko-KR" sz="2000" b="1" dirty="0" err="1">
                <a:latin typeface="12롯데마트드림Bold" charset="0"/>
                <a:ea typeface="12롯데마트드림Bold" charset="0"/>
              </a:rPr>
              <a:t>params</a:t>
            </a: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 ( +1 for bias)</a:t>
            </a:r>
            <a:br>
              <a:rPr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-&gt; 76 * 10 = 760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2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=""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=""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Intro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=""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Layers in CNN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=""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Convolution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=""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04</a:t>
                </a:r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Sub-Sampling</a:t>
                </a:r>
                <a:endParaRPr lang="ko-KR" altLang="en-US" sz="2400" b="1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=""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Summary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177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850444"/>
            <a:ext cx="9328150" cy="470275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Intro -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Applications of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586074"/>
            <a:ext cx="12192000" cy="4165600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4000" b="1" dirty="0"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229337" y="3401549"/>
            <a:ext cx="634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bg1"/>
                </a:solidFill>
              </a:rPr>
              <a:t>Image Caption Generation</a:t>
            </a:r>
            <a:endParaRPr kumimoji="1"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66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Subsampling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092200" y="1841500"/>
            <a:ext cx="1003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makes the representations smaller and more manageable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operates over each activation map independently:</a:t>
            </a:r>
            <a:br>
              <a:rPr lang="en-US" altLang="ko-KR" sz="2000" b="1" dirty="0">
                <a:latin typeface="12롯데마트드림Bold" charset="0"/>
                <a:ea typeface="12롯데마트드림Bold" charset="0"/>
              </a:rPr>
            </a:b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/>
            </a:r>
            <a:br>
              <a:rPr lang="en-US" altLang="ko-KR" sz="2000" b="1" dirty="0">
                <a:latin typeface="12롯데마트드림Bold" charset="0"/>
                <a:ea typeface="12롯데마트드림Bold" charset="0"/>
              </a:rPr>
            </a:br>
            <a:endParaRPr kumimoji="1" lang="ko-KR" altLang="en-US" sz="2000" b="1" dirty="0">
              <a:solidFill>
                <a:srgbClr val="7030A0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2679385"/>
            <a:ext cx="8242300" cy="41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4474" y="1169897"/>
            <a:ext cx="99911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Max-pooling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120900"/>
            <a:ext cx="9613900" cy="4445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76350" y="6549275"/>
            <a:ext cx="9779577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247207" y="1648698"/>
            <a:ext cx="2773680" cy="129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300" b="1" dirty="0">
                <a:latin typeface="12롯데마트드림Bold" charset="0"/>
                <a:ea typeface="12롯데마트드림Bold" charset="0"/>
              </a:rPr>
              <a:t>Single depth slice</a:t>
            </a:r>
          </a:p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34474" y="1169897"/>
            <a:ext cx="99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ko-KR" altLang="en-US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Average Pooling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78" y="2337635"/>
            <a:ext cx="8337665" cy="34978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53396" y="3341716"/>
            <a:ext cx="2826328" cy="681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Average pool with 2x2</a:t>
            </a:r>
            <a:br>
              <a:rPr kumimoji="1" lang="en-US" altLang="ko-KR" b="1" dirty="0">
                <a:latin typeface="12롯데마트드림Bold" charset="0"/>
                <a:ea typeface="12롯데마트드림Bold" charset="0"/>
              </a:rPr>
            </a:b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filters and stride 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6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=""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=""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Intro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=""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Layers in CNN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=""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Convolution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=""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Sub-Sampling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=""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05</a:t>
                </a:r>
                <a:r>
                  <a:rPr lang="en-US" altLang="ko-KR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 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Summary</a:t>
                </a:r>
                <a:endParaRPr lang="ko-KR" altLang="en-US" sz="2400" b="1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498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10"/>
          <p:cNvSpPr txBox="1"/>
          <p:nvPr/>
        </p:nvSpPr>
        <p:spPr>
          <a:xfrm>
            <a:off x="1092200" y="46863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CNN = </a:t>
            </a:r>
            <a:r>
              <a:rPr kumimoji="1" lang="en-US" altLang="ko-KR" sz="2000" b="1" dirty="0">
                <a:solidFill>
                  <a:srgbClr val="7030A0"/>
                </a:solidFill>
                <a:latin typeface="12롯데마트드림Bold" charset="0"/>
                <a:ea typeface="12롯데마트드림Bold" charset="0"/>
              </a:rPr>
              <a:t>Convolutions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followed by </a:t>
            </a:r>
            <a:r>
              <a:rPr kumimoji="1"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subsampling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and </a:t>
            </a:r>
            <a:r>
              <a:rPr kumimoji="1" lang="en-US" altLang="ko-KR" sz="2000" b="1" dirty="0">
                <a:solidFill>
                  <a:srgbClr val="92D050"/>
                </a:solidFill>
                <a:latin typeface="12롯데마트드림Bold" charset="0"/>
                <a:ea typeface="12롯데마트드림Bold" charset="0"/>
              </a:rPr>
              <a:t>fully connected layer</a:t>
            </a:r>
            <a:endParaRPr kumimoji="1" lang="ko-KR" altLang="en-US" sz="2000" b="1" dirty="0">
              <a:solidFill>
                <a:srgbClr val="92D05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092200" y="51562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  <a:hlinkClick r:id="rId2"/>
              </a:rPr>
              <a:t>Feature Extraction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&lt;- Convolution + subsampling layers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623867"/>
            <a:ext cx="8940800" cy="26543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092200" y="56134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Classifier &lt;- Fully connected layer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134474" y="1169897"/>
            <a:ext cx="9991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Layers in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623867"/>
            <a:ext cx="10426700" cy="4107196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134474" y="1169897"/>
            <a:ext cx="9991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Layers in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092200" y="54483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This is Pretty much </a:t>
            </a:r>
            <a:r>
              <a:rPr kumimoji="1" lang="en-US" altLang="ko-KR" sz="2000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everything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about the convolutional neural network</a:t>
            </a:r>
            <a:endParaRPr kumimoji="1" lang="ko-KR" altLang="en-US" sz="2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092200" y="59182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solidFill>
                  <a:srgbClr val="00B0F0"/>
                </a:solidFill>
                <a:latin typeface="12롯데마트드림Bold" charset="0"/>
                <a:ea typeface="12롯데마트드림Bold" charset="0"/>
              </a:rPr>
              <a:t>Convolution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+ </a:t>
            </a:r>
            <a:r>
              <a:rPr kumimoji="1" lang="en-US" altLang="ko-KR" sz="2000" b="1" dirty="0">
                <a:solidFill>
                  <a:srgbClr val="FFC000"/>
                </a:solidFill>
                <a:latin typeface="12롯데마트드림Bold" charset="0"/>
                <a:ea typeface="12롯데마트드림Bold" charset="0"/>
              </a:rPr>
              <a:t>Subsampling</a:t>
            </a:r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+ </a:t>
            </a:r>
            <a:r>
              <a:rPr kumimoji="1" lang="en-US" altLang="ko-KR" sz="2000" b="1" dirty="0">
                <a:solidFill>
                  <a:srgbClr val="00B050"/>
                </a:solidFill>
                <a:latin typeface="12롯데마트드림Bold" charset="0"/>
                <a:ea typeface="12롯데마트드림Bold" charset="0"/>
              </a:rPr>
              <a:t>Full Connection</a:t>
            </a:r>
            <a:endParaRPr kumimoji="1" lang="ko-KR" altLang="en-US" sz="2000" b="1" dirty="0">
              <a:solidFill>
                <a:srgbClr val="00B050"/>
              </a:solidFill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553574" y="1726523"/>
            <a:ext cx="999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ko-KR" altLang="en-US" sz="20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000" b="1" dirty="0">
                <a:latin typeface="12롯데마트드림Bold" charset="0"/>
                <a:ea typeface="12롯데마트드림Bold" charset="0"/>
              </a:rPr>
              <a:t>Why is so powerful? </a:t>
            </a:r>
            <a:endParaRPr kumimoji="1" lang="en-US" altLang="ko-KR" sz="2000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092200" y="2438400"/>
            <a:ext cx="10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solidFill>
                  <a:srgbClr val="3137F0"/>
                </a:solidFill>
              </a:rPr>
              <a:t>Local </a:t>
            </a:r>
            <a:r>
              <a:rPr lang="en-US" altLang="ko-KR" sz="2000" b="1" dirty="0" smtClean="0">
                <a:solidFill>
                  <a:srgbClr val="3137F0"/>
                </a:solidFill>
              </a:rPr>
              <a:t>connectivity(</a:t>
            </a:r>
            <a:r>
              <a:rPr lang="en-US" altLang="ko-KR" sz="2000" dirty="0">
                <a:solidFill>
                  <a:srgbClr val="3137F0"/>
                </a:solidFill>
              </a:rPr>
              <a:t>receptive </a:t>
            </a:r>
            <a:r>
              <a:rPr lang="en-US" altLang="ko-KR" sz="2000" dirty="0" smtClean="0">
                <a:solidFill>
                  <a:srgbClr val="3137F0"/>
                </a:solidFill>
              </a:rPr>
              <a:t>field</a:t>
            </a:r>
            <a:r>
              <a:rPr lang="en-US" altLang="ko-KR" sz="2000" b="1" dirty="0" smtClean="0">
                <a:solidFill>
                  <a:srgbClr val="3137F0"/>
                </a:solidFill>
              </a:rPr>
              <a:t>)</a:t>
            </a:r>
            <a:endParaRPr kumimoji="1" lang="ko-KR" altLang="en-US" sz="2000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92200" y="3375966"/>
            <a:ext cx="10033000" cy="40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>
                <a:solidFill>
                  <a:srgbClr val="3137F0"/>
                </a:solidFill>
                <a:latin typeface="12롯데마트드림Bold" charset="0"/>
                <a:ea typeface="12롯데마트드림Bold" charset="0"/>
              </a:rPr>
              <a:t>Shared Weights and Biases</a:t>
            </a:r>
            <a:endParaRPr kumimoji="1" lang="ko-KR" altLang="en-US" sz="2000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092200" y="4319366"/>
            <a:ext cx="10033000" cy="40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000" b="1" dirty="0" smtClean="0">
                <a:solidFill>
                  <a:srgbClr val="3137F0"/>
                </a:solidFill>
                <a:latin typeface="12롯데마트드림Bold" charset="0"/>
                <a:ea typeface="12롯데마트드림Bold" charset="0"/>
              </a:rPr>
              <a:t>Compositionality</a:t>
            </a:r>
            <a:endParaRPr kumimoji="1" lang="ko-KR" altLang="en-US" sz="2000" b="1" dirty="0">
              <a:solidFill>
                <a:srgbClr val="3137F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34474" y="1169897"/>
            <a:ext cx="9991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Layers in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6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="" xmlns:a16="http://schemas.microsoft.com/office/drawing/2014/main" id="{C824ECE7-875B-42C2-B4E7-F48813808A37}"/>
              </a:ext>
            </a:extLst>
          </p:cNvPr>
          <p:cNvSpPr/>
          <p:nvPr userDrawn="1"/>
        </p:nvSpPr>
        <p:spPr>
          <a:xfrm>
            <a:off x="3809231" y="3838558"/>
            <a:ext cx="4573538" cy="476809"/>
          </a:xfrm>
          <a:prstGeom prst="parallelogram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945" y="3024871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Q &amp; A</a:t>
            </a:r>
            <a:endParaRPr lang="ko-KR" altLang="en-US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4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945" y="265046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Reference</a:t>
            </a:r>
            <a:endParaRPr lang="ko-KR" altLang="en-US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329140" y="899581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https://</a:t>
            </a:r>
            <a:r>
              <a:rPr lang="en-US" altLang="ko-KR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cs.stanford.edu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/people/</a:t>
            </a:r>
            <a:r>
              <a:rPr lang="en-US" altLang="ko-KR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karpathy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</a:t>
            </a:r>
            <a:r>
              <a:rPr lang="en-US" altLang="ko-KR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convnetjs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/demo/cifar10.html</a:t>
            </a:r>
            <a:endParaRPr lang="ko-KR" altLang="en-US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329138" y="1471607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http://cs231n.github.io/convolutional-networks/</a:t>
            </a:r>
            <a:endParaRPr lang="ko-KR" altLang="en-US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329138" y="1943947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https://</a:t>
            </a:r>
            <a:r>
              <a:rPr lang="en-US" altLang="ko-KR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medium.com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</a:t>
            </a:r>
            <a:r>
              <a:rPr lang="en-US" altLang="ko-KR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fbdevclagos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/applications-of-deep-learning-4f725f9147ac</a:t>
            </a:r>
            <a:endParaRPr lang="ko-KR" altLang="en-US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329138" y="2654601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imagenet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-classification-with-deep-convolutional-neural-networks(Alex </a:t>
            </a:r>
            <a:r>
              <a:rPr lang="en-US" altLang="ko-KR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Krizhevsky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2012)</a:t>
            </a:r>
            <a:endParaRPr lang="ko-KR" altLang="en-US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329139" y="3477908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https://</a:t>
            </a:r>
            <a:r>
              <a:rPr lang="en-US" altLang="ko-KR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laonple.blog.me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/220643128255</a:t>
            </a:r>
            <a:endParaRPr lang="ko-KR" altLang="en-US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6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887338"/>
            <a:ext cx="9531350" cy="451856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34474" y="1169897"/>
            <a:ext cx="99911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en-US" altLang="ko-KR" sz="2400" b="1" dirty="0">
                <a:latin typeface="12롯데마트드림Bold" charset="0"/>
                <a:ea typeface="12롯데마트드림Bold" charset="0"/>
              </a:rPr>
              <a:t> Intro - </a:t>
            </a:r>
            <a:r>
              <a:rPr lang="en-US" altLang="ko-KR" sz="2400" b="1" dirty="0">
                <a:latin typeface="12롯데마트드림Bold" charset="0"/>
                <a:ea typeface="12롯데마트드림Bold" charset="0"/>
              </a:rPr>
              <a:t>Applications of CNN</a:t>
            </a:r>
            <a:endParaRPr kumimoji="1" lang="en-US" altLang="ko-KR" sz="2400" b="1" dirty="0">
              <a:latin typeface="12롯데마트드림Bold" charset="0"/>
              <a:ea typeface="12롯데마트드림Bold" charset="0"/>
            </a:endParaRPr>
          </a:p>
          <a:p>
            <a:pPr marL="285750" indent="-285750">
              <a:buFont typeface="Wingdings" charset="2"/>
              <a:buChar char="u"/>
            </a:pPr>
            <a:endParaRPr kumimoji="1" lang="en-US" altLang="ko-KR" sz="2500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1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3086</TotalTime>
  <Words>2105</Words>
  <Application>Microsoft Macintosh PowerPoint</Application>
  <PresentationFormat>와이드스크린</PresentationFormat>
  <Paragraphs>1231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5" baseType="lpstr">
      <vt:lpstr>12롯데마트드림Bold</vt:lpstr>
      <vt:lpstr>12롯데마트드림Medium</vt:lpstr>
      <vt:lpstr>맑은 고딕</vt:lpstr>
      <vt:lpstr>Cambria Math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 J</dc:creator>
  <cp:lastModifiedBy>park sungjin</cp:lastModifiedBy>
  <cp:revision>208</cp:revision>
  <cp:lastPrinted>2019-03-05T10:14:54Z</cp:lastPrinted>
  <dcterms:created xsi:type="dcterms:W3CDTF">2017-07-26T09:20:04Z</dcterms:created>
  <dcterms:modified xsi:type="dcterms:W3CDTF">2019-03-06T03:20:08Z</dcterms:modified>
</cp:coreProperties>
</file>